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8" r:id="rId2"/>
    <p:sldId id="291" r:id="rId3"/>
    <p:sldId id="279" r:id="rId4"/>
    <p:sldId id="280" r:id="rId5"/>
    <p:sldId id="281" r:id="rId6"/>
    <p:sldId id="282" r:id="rId7"/>
    <p:sldId id="283" r:id="rId8"/>
    <p:sldId id="284" r:id="rId9"/>
    <p:sldId id="285" r:id="rId10"/>
    <p:sldId id="286" r:id="rId11"/>
    <p:sldId id="287" r:id="rId12"/>
    <p:sldId id="290" r:id="rId13"/>
    <p:sldId id="292" r:id="rId14"/>
    <p:sldId id="307" r:id="rId15"/>
    <p:sldId id="331" r:id="rId16"/>
    <p:sldId id="320" r:id="rId17"/>
    <p:sldId id="332" r:id="rId18"/>
    <p:sldId id="333" r:id="rId19"/>
    <p:sldId id="334" r:id="rId20"/>
    <p:sldId id="335" r:id="rId21"/>
    <p:sldId id="321" r:id="rId22"/>
    <p:sldId id="322" r:id="rId23"/>
    <p:sldId id="323" r:id="rId24"/>
    <p:sldId id="324" r:id="rId25"/>
    <p:sldId id="325" r:id="rId26"/>
    <p:sldId id="326" r:id="rId27"/>
    <p:sldId id="327" r:id="rId28"/>
    <p:sldId id="328" r:id="rId29"/>
    <p:sldId id="329" r:id="rId30"/>
    <p:sldId id="330"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6" d="100"/>
          <a:sy n="76" d="100"/>
        </p:scale>
        <p:origin x="-59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B3C3FBF-56D3-F24B-8EEA-70AA609A009C}" type="datetimeFigureOut">
              <a:rPr lang="en-US" smtClean="0"/>
              <a:pPr/>
              <a:t>6/13/12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7647C9-2E48-5B49-9F33-406EA435D3D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3C3FBF-56D3-F24B-8EEA-70AA609A009C}" type="datetimeFigureOut">
              <a:rPr lang="en-US" smtClean="0"/>
              <a:pPr/>
              <a:t>6/13/12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7647C9-2E48-5B49-9F33-406EA435D3D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3C3FBF-56D3-F24B-8EEA-70AA609A009C}" type="datetimeFigureOut">
              <a:rPr lang="en-US" smtClean="0"/>
              <a:pPr/>
              <a:t>6/13/12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7647C9-2E48-5B49-9F33-406EA435D3D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3C3FBF-56D3-F24B-8EEA-70AA609A009C}" type="datetimeFigureOut">
              <a:rPr lang="en-US" smtClean="0"/>
              <a:pPr/>
              <a:t>6/13/12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7647C9-2E48-5B49-9F33-406EA435D3D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3C3FBF-56D3-F24B-8EEA-70AA609A009C}" type="datetimeFigureOut">
              <a:rPr lang="en-US" smtClean="0"/>
              <a:pPr/>
              <a:t>6/13/12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7647C9-2E48-5B49-9F33-406EA435D3D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B3C3FBF-56D3-F24B-8EEA-70AA609A009C}" type="datetimeFigureOut">
              <a:rPr lang="en-US" smtClean="0"/>
              <a:pPr/>
              <a:t>6/13/12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7647C9-2E48-5B49-9F33-406EA435D3D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B3C3FBF-56D3-F24B-8EEA-70AA609A009C}" type="datetimeFigureOut">
              <a:rPr lang="en-US" smtClean="0"/>
              <a:pPr/>
              <a:t>6/13/12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7647C9-2E48-5B49-9F33-406EA435D3D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3C3FBF-56D3-F24B-8EEA-70AA609A009C}" type="datetimeFigureOut">
              <a:rPr lang="en-US" smtClean="0"/>
              <a:pPr/>
              <a:t>6/13/12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37647C9-2E48-5B49-9F33-406EA435D3D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3C3FBF-56D3-F24B-8EEA-70AA609A009C}" type="datetimeFigureOut">
              <a:rPr lang="en-US" smtClean="0"/>
              <a:pPr/>
              <a:t>6/13/12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37647C9-2E48-5B49-9F33-406EA435D3D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3C3FBF-56D3-F24B-8EEA-70AA609A009C}" type="datetimeFigureOut">
              <a:rPr lang="en-US" smtClean="0"/>
              <a:pPr/>
              <a:t>6/13/12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7647C9-2E48-5B49-9F33-406EA435D3D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3C3FBF-56D3-F24B-8EEA-70AA609A009C}" type="datetimeFigureOut">
              <a:rPr lang="en-US" smtClean="0"/>
              <a:pPr/>
              <a:t>6/13/12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7647C9-2E48-5B49-9F33-406EA435D3D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3C3FBF-56D3-F24B-8EEA-70AA609A009C}" type="datetimeFigureOut">
              <a:rPr lang="en-US" smtClean="0"/>
              <a:pPr/>
              <a:t>6/13/12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7647C9-2E48-5B49-9F33-406EA435D3D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253737" y="1476645"/>
            <a:ext cx="5433063" cy="5193374"/>
          </a:xfrm>
        </p:spPr>
        <p:txBody>
          <a:bodyPr wrap="none">
            <a:normAutofit/>
          </a:bodyPr>
          <a:lstStyle/>
          <a:p>
            <a:pPr marL="0" indent="0">
              <a:buNone/>
            </a:pPr>
            <a:r>
              <a:rPr lang="en-US" dirty="0" smtClean="0"/>
              <a:t>Fast </a:t>
            </a:r>
            <a:r>
              <a:rPr lang="en-US" dirty="0" smtClean="0"/>
              <a:t>5</a:t>
            </a:r>
          </a:p>
          <a:p>
            <a:pPr lvl="1"/>
            <a:r>
              <a:rPr lang="en-US" dirty="0" smtClean="0"/>
              <a:t>Check your results </a:t>
            </a:r>
          </a:p>
          <a:p>
            <a:pPr marL="0" indent="0">
              <a:buNone/>
            </a:pPr>
            <a:r>
              <a:rPr lang="en-US" dirty="0" smtClean="0"/>
              <a:t>Lab Write-Up</a:t>
            </a:r>
          </a:p>
          <a:p>
            <a:pPr lvl="1"/>
            <a:r>
              <a:rPr lang="en-US" dirty="0" smtClean="0"/>
              <a:t>Notes</a:t>
            </a:r>
          </a:p>
          <a:p>
            <a:pPr marL="0" indent="0">
              <a:buNone/>
            </a:pPr>
            <a:r>
              <a:rPr lang="en-US" dirty="0" smtClean="0"/>
              <a:t>“Bubble Time”</a:t>
            </a:r>
          </a:p>
          <a:p>
            <a:pPr lvl="1"/>
            <a:r>
              <a:rPr lang="en-US" dirty="0" smtClean="0"/>
              <a:t>Lab Groups</a:t>
            </a:r>
          </a:p>
          <a:p>
            <a:endParaRPr lang="en-US" dirty="0" smtClean="0"/>
          </a:p>
          <a:p>
            <a:pPr lvl="2">
              <a:buNone/>
            </a:pPr>
            <a:endParaRPr lang="en-US" dirty="0"/>
          </a:p>
        </p:txBody>
      </p:sp>
      <p:sp>
        <p:nvSpPr>
          <p:cNvPr id="6" name="Text Placeholder 5"/>
          <p:cNvSpPr>
            <a:spLocks noGrp="1"/>
          </p:cNvSpPr>
          <p:nvPr>
            <p:ph type="body" sz="half" idx="2"/>
          </p:nvPr>
        </p:nvSpPr>
        <p:spPr>
          <a:xfrm>
            <a:off x="245424" y="1435100"/>
            <a:ext cx="3008313" cy="4691063"/>
          </a:xfrm>
        </p:spPr>
        <p:txBody>
          <a:bodyPr>
            <a:normAutofit fontScale="62500" lnSpcReduction="20000"/>
          </a:bodyPr>
          <a:lstStyle/>
          <a:p>
            <a:r>
              <a:rPr lang="en-US" sz="4129" b="1" dirty="0" smtClean="0"/>
              <a:t>CONTENT OBJECTIVE</a:t>
            </a:r>
            <a:r>
              <a:rPr lang="en-US" sz="4129" dirty="0" smtClean="0"/>
              <a:t>: </a:t>
            </a:r>
            <a:endParaRPr lang="en-US" sz="4129" dirty="0" smtClean="0"/>
          </a:p>
          <a:p>
            <a:r>
              <a:rPr lang="en-US" sz="3200" dirty="0" smtClean="0"/>
              <a:t> </a:t>
            </a:r>
            <a:r>
              <a:rPr lang="en-US" sz="3200" dirty="0" smtClean="0"/>
              <a:t>SWBAT design a “Bubble Gum” lab by following the scientific method and using the lab write-up process.. </a:t>
            </a:r>
          </a:p>
          <a:p>
            <a:endParaRPr lang="en-US" dirty="0" smtClean="0"/>
          </a:p>
          <a:p>
            <a:endParaRPr lang="en-US" dirty="0" smtClean="0"/>
          </a:p>
          <a:p>
            <a:endParaRPr lang="en-US" dirty="0" smtClean="0"/>
          </a:p>
          <a:p>
            <a:r>
              <a:rPr lang="en-US" sz="3765" b="1" dirty="0" smtClean="0"/>
              <a:t>LANGUAGE OBJECTIVE</a:t>
            </a:r>
            <a:r>
              <a:rPr lang="en-US" sz="3765" dirty="0" smtClean="0"/>
              <a:t>:</a:t>
            </a:r>
            <a:r>
              <a:rPr lang="en-US" sz="3027" dirty="0" smtClean="0"/>
              <a:t>  I will be able to work </a:t>
            </a:r>
            <a:r>
              <a:rPr lang="en-US" sz="3027" b="1" i="1" u="sng" dirty="0" smtClean="0"/>
              <a:t>cooperatively</a:t>
            </a:r>
            <a:r>
              <a:rPr lang="en-US" sz="3027" dirty="0" smtClean="0"/>
              <a:t> with my lab group to write an </a:t>
            </a:r>
            <a:r>
              <a:rPr lang="en-US" sz="3027" b="1" i="1" u="sng" dirty="0" smtClean="0"/>
              <a:t>experimental</a:t>
            </a:r>
            <a:r>
              <a:rPr lang="en-US" sz="3027" dirty="0" smtClean="0"/>
              <a:t> design for testing bubble gum by completing “Bubble Time”. </a:t>
            </a:r>
            <a:endParaRPr lang="en-US" sz="3027" u="sng" dirty="0" smtClean="0"/>
          </a:p>
          <a:p>
            <a:endParaRPr lang="en-US" dirty="0"/>
          </a:p>
        </p:txBody>
      </p:sp>
      <p:sp>
        <p:nvSpPr>
          <p:cNvPr id="8" name="TextBox 7"/>
          <p:cNvSpPr txBox="1"/>
          <p:nvPr/>
        </p:nvSpPr>
        <p:spPr>
          <a:xfrm>
            <a:off x="3253737" y="604103"/>
            <a:ext cx="5890263" cy="830997"/>
          </a:xfrm>
          <a:prstGeom prst="rect">
            <a:avLst/>
          </a:prstGeom>
          <a:noFill/>
        </p:spPr>
        <p:txBody>
          <a:bodyPr wrap="square" rtlCol="0">
            <a:spAutoFit/>
          </a:bodyPr>
          <a:lstStyle/>
          <a:p>
            <a:r>
              <a:rPr lang="en-US" sz="2400" b="1" dirty="0" smtClean="0"/>
              <a:t>FAST 5:  Sort the elements for a lab write-up with your lab groups. </a:t>
            </a:r>
            <a:endParaRPr lang="en-US" dirty="0" smtClean="0"/>
          </a:p>
        </p:txBody>
      </p:sp>
      <p:pic>
        <p:nvPicPr>
          <p:cNvPr id="9" name="Picture 8"/>
          <p:cNvPicPr>
            <a:picLocks noChangeAspect="1"/>
          </p:cNvPicPr>
          <p:nvPr/>
        </p:nvPicPr>
        <p:blipFill>
          <a:blip r:embed="rId2"/>
          <a:stretch>
            <a:fillRect/>
          </a:stretch>
        </p:blipFill>
        <p:spPr>
          <a:xfrm>
            <a:off x="6330332" y="3351654"/>
            <a:ext cx="2616267" cy="277450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3280" y="3422632"/>
            <a:ext cx="6310946" cy="2308324"/>
          </a:xfrm>
          <a:prstGeom prst="rect">
            <a:avLst/>
          </a:prstGeom>
        </p:spPr>
        <p:txBody>
          <a:bodyPr wrap="square">
            <a:spAutoFit/>
          </a:bodyPr>
          <a:lstStyle/>
          <a:p>
            <a:r>
              <a:rPr lang="en-US" sz="3600" b="1" dirty="0" smtClean="0"/>
              <a:t>VII. CONCLUSION/DISCUSSION/QUESTIONS:  </a:t>
            </a:r>
            <a:r>
              <a:rPr lang="en-US" sz="2400" b="1" dirty="0" smtClean="0"/>
              <a:t>This is where you </a:t>
            </a:r>
            <a:r>
              <a:rPr lang="en-US" sz="2400" b="1" u="sng" dirty="0" smtClean="0"/>
              <a:t>explain</a:t>
            </a:r>
            <a:r>
              <a:rPr lang="en-US" sz="2400" b="1" dirty="0" smtClean="0"/>
              <a:t> your </a:t>
            </a:r>
            <a:r>
              <a:rPr lang="en-US" sz="2400" b="1" u="sng" dirty="0" smtClean="0"/>
              <a:t>results</a:t>
            </a:r>
            <a:r>
              <a:rPr lang="en-US" sz="2400" b="1" dirty="0" smtClean="0"/>
              <a:t> and </a:t>
            </a:r>
            <a:r>
              <a:rPr lang="en-US" sz="2400" b="1" u="sng" dirty="0" smtClean="0"/>
              <a:t>describe what </a:t>
            </a:r>
            <a:r>
              <a:rPr lang="en-US" sz="2400" b="1" dirty="0" smtClean="0"/>
              <a:t>you think your </a:t>
            </a:r>
            <a:r>
              <a:rPr lang="en-US" sz="2400" b="1" u="sng" dirty="0" smtClean="0"/>
              <a:t>data means </a:t>
            </a:r>
            <a:r>
              <a:rPr lang="en-US" sz="2400" b="1" dirty="0" smtClean="0"/>
              <a:t>or proves.  Use your data and observations to </a:t>
            </a:r>
            <a:r>
              <a:rPr lang="en-US" sz="2400" b="1" u="sng" dirty="0" smtClean="0"/>
              <a:t>make inferences. </a:t>
            </a:r>
            <a:endParaRPr lang="en-US" sz="2400" u="sng" dirty="0"/>
          </a:p>
        </p:txBody>
      </p:sp>
      <p:pic>
        <p:nvPicPr>
          <p:cNvPr id="3" name="Picture 2"/>
          <p:cNvPicPr>
            <a:picLocks noChangeAspect="1"/>
          </p:cNvPicPr>
          <p:nvPr/>
        </p:nvPicPr>
        <p:blipFill>
          <a:blip r:embed="rId2"/>
          <a:stretch>
            <a:fillRect/>
          </a:stretch>
        </p:blipFill>
        <p:spPr>
          <a:xfrm rot="10800000">
            <a:off x="1590868" y="196151"/>
            <a:ext cx="5445736" cy="2930159"/>
          </a:xfrm>
          <a:prstGeom prst="rect">
            <a:avLst/>
          </a:prstGeom>
        </p:spPr>
      </p:pic>
      <p:pic>
        <p:nvPicPr>
          <p:cNvPr id="4" name="Picture 3"/>
          <p:cNvPicPr>
            <a:picLocks noChangeAspect="1"/>
          </p:cNvPicPr>
          <p:nvPr/>
        </p:nvPicPr>
        <p:blipFill>
          <a:blip r:embed="rId3"/>
          <a:stretch>
            <a:fillRect/>
          </a:stretch>
        </p:blipFill>
        <p:spPr>
          <a:xfrm>
            <a:off x="6534226" y="3126311"/>
            <a:ext cx="2609774" cy="32512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035114" y="0"/>
            <a:ext cx="3281274" cy="4147105"/>
          </a:xfrm>
          <a:prstGeom prst="rect">
            <a:avLst/>
          </a:prstGeom>
        </p:spPr>
      </p:pic>
      <p:sp>
        <p:nvSpPr>
          <p:cNvPr id="3" name="Rectangle 2"/>
          <p:cNvSpPr/>
          <p:nvPr/>
        </p:nvSpPr>
        <p:spPr>
          <a:xfrm>
            <a:off x="285416" y="3728206"/>
            <a:ext cx="8673063" cy="2739211"/>
          </a:xfrm>
          <a:prstGeom prst="rect">
            <a:avLst/>
          </a:prstGeom>
        </p:spPr>
        <p:txBody>
          <a:bodyPr wrap="square">
            <a:spAutoFit/>
          </a:bodyPr>
          <a:lstStyle/>
          <a:p>
            <a:r>
              <a:rPr lang="en-US" sz="2800" b="1" dirty="0" smtClean="0"/>
              <a:t>BUBBLE TIME</a:t>
            </a:r>
          </a:p>
          <a:p>
            <a:r>
              <a:rPr lang="en-US" sz="2400" dirty="0" smtClean="0"/>
              <a:t>	Patrick loves bubble gum and would like to be able to blow bigger bubbles than anyone else in Bikini Bottom.  To prepare for the Bikini Bottom Big Bubble Contest, he bought three different brands of bubble gum and needs your help to find the brand that creates the biggest bubble.  Write an experiment to test the bubble power of the bubble gum brands and help Patrick win the contest.</a:t>
            </a:r>
            <a:endParaRPr lang="en-US" sz="2400" dirty="0"/>
          </a:p>
        </p:txBody>
      </p:sp>
      <p:sp>
        <p:nvSpPr>
          <p:cNvPr id="2" name="TextBox 1"/>
          <p:cNvSpPr txBox="1"/>
          <p:nvPr/>
        </p:nvSpPr>
        <p:spPr>
          <a:xfrm>
            <a:off x="1873362" y="279538"/>
            <a:ext cx="6174887" cy="707886"/>
          </a:xfrm>
          <a:prstGeom prst="rect">
            <a:avLst/>
          </a:prstGeom>
          <a:noFill/>
        </p:spPr>
        <p:txBody>
          <a:bodyPr wrap="none" rtlCol="0">
            <a:spAutoFit/>
          </a:bodyPr>
          <a:lstStyle/>
          <a:p>
            <a:r>
              <a:rPr lang="en-US" sz="4000" dirty="0" smtClean="0"/>
              <a:t>Design your own experiment</a:t>
            </a:r>
            <a:endParaRPr lang="en-US" sz="40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355" y="328185"/>
            <a:ext cx="8929645" cy="5693867"/>
          </a:xfrm>
          <a:prstGeom prst="rect">
            <a:avLst/>
          </a:prstGeom>
        </p:spPr>
        <p:txBody>
          <a:bodyPr wrap="square">
            <a:spAutoFit/>
          </a:bodyPr>
          <a:lstStyle/>
          <a:p>
            <a:r>
              <a:rPr lang="en-US" sz="3200" b="1" dirty="0" smtClean="0"/>
              <a:t>CONTENT OBJECTIVE:  </a:t>
            </a:r>
            <a:r>
              <a:rPr lang="en-US" sz="2800" dirty="0" smtClean="0"/>
              <a:t>SWBAT design a “Bubble Gum” lab by using the scientific method and lab write-up process. </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sz="3200" b="1" dirty="0" smtClean="0"/>
              <a:t>LANGUAGE OBJECTIVE</a:t>
            </a:r>
            <a:r>
              <a:rPr lang="en-US" sz="3200" dirty="0" smtClean="0"/>
              <a:t>:  </a:t>
            </a:r>
            <a:r>
              <a:rPr lang="en-US" sz="2800" dirty="0" smtClean="0"/>
              <a:t>I will be able to work cooperatively with my lab group to write an experimental design for testing bubble gum by completing “Bubble Time”. </a:t>
            </a:r>
            <a:endParaRPr lang="en-US" sz="2800" u="sng" dirty="0" smtClean="0"/>
          </a:p>
        </p:txBody>
      </p:sp>
      <p:pic>
        <p:nvPicPr>
          <p:cNvPr id="3" name="Picture 2"/>
          <p:cNvPicPr>
            <a:picLocks noChangeAspect="1"/>
          </p:cNvPicPr>
          <p:nvPr/>
        </p:nvPicPr>
        <p:blipFill>
          <a:blip r:embed="rId2"/>
          <a:stretch>
            <a:fillRect/>
          </a:stretch>
        </p:blipFill>
        <p:spPr>
          <a:xfrm>
            <a:off x="987481" y="1640926"/>
            <a:ext cx="6985071" cy="2663058"/>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fill="hold" nodeType="clickEffect">
                                  <p:stCondLst>
                                    <p:cond delay="0"/>
                                  </p:stCondLst>
                                  <p:childTnLst>
                                    <p:anim calcmode="discrete" valueType="str">
                                      <p:cBhvr>
                                        <p:cTn id="6" dur="1000" fill="hold"/>
                                        <p:tgtEl>
                                          <p:spTgt spid="3"/>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45424" y="0"/>
            <a:ext cx="3008313" cy="1162050"/>
          </a:xfrm>
        </p:spPr>
        <p:txBody>
          <a:bodyPr>
            <a:normAutofit/>
          </a:bodyPr>
          <a:lstStyle/>
          <a:p>
            <a:r>
              <a:rPr lang="en-US" sz="2400" dirty="0" smtClean="0">
                <a:solidFill>
                  <a:schemeClr val="accent4">
                    <a:lumMod val="75000"/>
                  </a:schemeClr>
                </a:solidFill>
              </a:rPr>
              <a:t>September,21 2011</a:t>
            </a:r>
            <a:br>
              <a:rPr lang="en-US" sz="2400" dirty="0" smtClean="0">
                <a:solidFill>
                  <a:schemeClr val="accent4">
                    <a:lumMod val="75000"/>
                  </a:schemeClr>
                </a:solidFill>
              </a:rPr>
            </a:br>
            <a:r>
              <a:rPr lang="en-US" sz="2400" dirty="0" smtClean="0">
                <a:solidFill>
                  <a:schemeClr val="accent4">
                    <a:lumMod val="75000"/>
                  </a:schemeClr>
                </a:solidFill>
              </a:rPr>
              <a:t>Wednesday/White</a:t>
            </a:r>
            <a:endParaRPr lang="en-US" sz="2400" dirty="0">
              <a:solidFill>
                <a:schemeClr val="accent4">
                  <a:lumMod val="75000"/>
                </a:schemeClr>
              </a:solidFill>
            </a:endParaRPr>
          </a:p>
        </p:txBody>
      </p:sp>
      <p:sp>
        <p:nvSpPr>
          <p:cNvPr id="5" name="Content Placeholder 4"/>
          <p:cNvSpPr>
            <a:spLocks noGrp="1"/>
          </p:cNvSpPr>
          <p:nvPr>
            <p:ph idx="1"/>
          </p:nvPr>
        </p:nvSpPr>
        <p:spPr>
          <a:xfrm>
            <a:off x="3253737" y="1476645"/>
            <a:ext cx="5433063" cy="5193374"/>
          </a:xfrm>
        </p:spPr>
        <p:txBody>
          <a:bodyPr wrap="none">
            <a:normAutofit lnSpcReduction="10000"/>
          </a:bodyPr>
          <a:lstStyle/>
          <a:p>
            <a:r>
              <a:rPr lang="en-US" dirty="0" smtClean="0"/>
              <a:t>Roll</a:t>
            </a:r>
          </a:p>
          <a:p>
            <a:r>
              <a:rPr lang="en-US" dirty="0" smtClean="0"/>
              <a:t>Fast 5</a:t>
            </a:r>
          </a:p>
          <a:p>
            <a:pPr lvl="1"/>
            <a:r>
              <a:rPr lang="en-US" dirty="0" smtClean="0"/>
              <a:t>You can find this by the door.</a:t>
            </a:r>
          </a:p>
          <a:p>
            <a:r>
              <a:rPr lang="en-US" dirty="0" smtClean="0"/>
              <a:t>Bill Nye Movie</a:t>
            </a:r>
          </a:p>
          <a:p>
            <a:pPr lvl="1"/>
            <a:r>
              <a:rPr lang="en-US" dirty="0" smtClean="0"/>
              <a:t>Worksheet (turn in)</a:t>
            </a:r>
          </a:p>
          <a:p>
            <a:r>
              <a:rPr lang="en-US" dirty="0" smtClean="0"/>
              <a:t>Partner Read</a:t>
            </a:r>
          </a:p>
          <a:p>
            <a:pPr lvl="1"/>
            <a:r>
              <a:rPr lang="en-US" dirty="0" smtClean="0"/>
              <a:t>Graphing/Canvas</a:t>
            </a:r>
          </a:p>
          <a:p>
            <a:r>
              <a:rPr lang="en-US" dirty="0" smtClean="0"/>
              <a:t>Make sure your </a:t>
            </a:r>
          </a:p>
          <a:p>
            <a:r>
              <a:rPr lang="en-US" dirty="0" smtClean="0"/>
              <a:t>“Bubble Time Lab</a:t>
            </a:r>
          </a:p>
          <a:p>
            <a:r>
              <a:rPr lang="en-US" dirty="0" smtClean="0"/>
              <a:t> is ready to go!</a:t>
            </a:r>
          </a:p>
          <a:p>
            <a:pPr lvl="2">
              <a:buNone/>
            </a:pPr>
            <a:endParaRPr lang="en-US" dirty="0"/>
          </a:p>
        </p:txBody>
      </p:sp>
      <p:sp>
        <p:nvSpPr>
          <p:cNvPr id="6" name="Text Placeholder 5"/>
          <p:cNvSpPr>
            <a:spLocks noGrp="1"/>
          </p:cNvSpPr>
          <p:nvPr>
            <p:ph type="body" sz="half" idx="2"/>
          </p:nvPr>
        </p:nvSpPr>
        <p:spPr>
          <a:xfrm>
            <a:off x="245424" y="1435100"/>
            <a:ext cx="3008313" cy="4691063"/>
          </a:xfrm>
        </p:spPr>
        <p:txBody>
          <a:bodyPr>
            <a:normAutofit fontScale="77500" lnSpcReduction="20000"/>
          </a:bodyPr>
          <a:lstStyle/>
          <a:p>
            <a:r>
              <a:rPr lang="en-US" sz="4129" b="1" dirty="0" smtClean="0"/>
              <a:t>CONTENT OBJECTIVE</a:t>
            </a:r>
            <a:r>
              <a:rPr lang="en-US" sz="4129" dirty="0" smtClean="0"/>
              <a:t>:  </a:t>
            </a:r>
            <a:r>
              <a:rPr lang="en-US" sz="2800" dirty="0" smtClean="0"/>
              <a:t>SWBAT build background knowledge by watching Bill Nye and answering questions.</a:t>
            </a:r>
            <a:endParaRPr lang="en-US" dirty="0" smtClean="0"/>
          </a:p>
          <a:p>
            <a:r>
              <a:rPr lang="en-US" sz="3765" b="1" dirty="0" smtClean="0"/>
              <a:t>LANGUAGE OBJECTIVE</a:t>
            </a:r>
            <a:r>
              <a:rPr lang="en-US" sz="3765" dirty="0" smtClean="0"/>
              <a:t>:</a:t>
            </a:r>
            <a:r>
              <a:rPr lang="en-US" sz="3027" dirty="0" smtClean="0"/>
              <a:t>  I will be able to work with a partner to read and review graphing skills by completing the on-line graphing assignment on Canvas.</a:t>
            </a:r>
            <a:endParaRPr lang="en-US" dirty="0"/>
          </a:p>
        </p:txBody>
      </p:sp>
      <p:sp>
        <p:nvSpPr>
          <p:cNvPr id="8" name="TextBox 7"/>
          <p:cNvSpPr txBox="1"/>
          <p:nvPr/>
        </p:nvSpPr>
        <p:spPr>
          <a:xfrm>
            <a:off x="3253737" y="248854"/>
            <a:ext cx="5890263" cy="1754326"/>
          </a:xfrm>
          <a:prstGeom prst="rect">
            <a:avLst/>
          </a:prstGeom>
          <a:noFill/>
        </p:spPr>
        <p:txBody>
          <a:bodyPr wrap="square" rtlCol="0">
            <a:spAutoFit/>
          </a:bodyPr>
          <a:lstStyle/>
          <a:p>
            <a:r>
              <a:rPr lang="en-US" sz="2400" b="1" dirty="0" smtClean="0"/>
              <a:t>FAST 5:  Pick up an orange “Scientific Method” Puzzle sheet and do as much as you can BY YOURSELF!!!</a:t>
            </a:r>
          </a:p>
          <a:p>
            <a:endParaRPr lang="en-US" dirty="0" smtClean="0"/>
          </a:p>
          <a:p>
            <a:endParaRPr lang="en-US" dirty="0"/>
          </a:p>
        </p:txBody>
      </p:sp>
      <p:pic>
        <p:nvPicPr>
          <p:cNvPr id="2" name="Picture 1"/>
          <p:cNvPicPr>
            <a:picLocks noChangeAspect="1"/>
          </p:cNvPicPr>
          <p:nvPr/>
        </p:nvPicPr>
        <p:blipFill>
          <a:blip r:embed="rId2"/>
          <a:stretch>
            <a:fillRect/>
          </a:stretch>
        </p:blipFill>
        <p:spPr>
          <a:xfrm>
            <a:off x="6887738" y="4247927"/>
            <a:ext cx="2256262" cy="2164482"/>
          </a:xfrm>
          <a:prstGeom prst="rect">
            <a:avLst/>
          </a:prstGeom>
        </p:spPr>
      </p:pic>
    </p:spTree>
    <p:extLst>
      <p:ext uri="{BB962C8B-B14F-4D97-AF65-F5344CB8AC3E}">
        <p14:creationId xmlns:p14="http://schemas.microsoft.com/office/powerpoint/2010/main" val="280080902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957046" y="0"/>
            <a:ext cx="1143000" cy="1653913"/>
          </a:xfrm>
          <a:prstGeom prst="rect">
            <a:avLst/>
          </a:prstGeom>
        </p:spPr>
      </p:pic>
      <p:sp>
        <p:nvSpPr>
          <p:cNvPr id="2" name="Rectangle 1"/>
          <p:cNvSpPr/>
          <p:nvPr/>
        </p:nvSpPr>
        <p:spPr>
          <a:xfrm>
            <a:off x="160049" y="1653913"/>
            <a:ext cx="3304973" cy="5047535"/>
          </a:xfrm>
          <a:prstGeom prst="rect">
            <a:avLst/>
          </a:prstGeom>
        </p:spPr>
        <p:txBody>
          <a:bodyPr wrap="square">
            <a:spAutoFit/>
          </a:bodyPr>
          <a:lstStyle/>
          <a:p>
            <a:r>
              <a:rPr lang="en-US" sz="2800" b="1" dirty="0" smtClean="0"/>
              <a:t>CONTENT OBJECTIVE</a:t>
            </a:r>
            <a:r>
              <a:rPr lang="en-US" sz="2800" dirty="0" smtClean="0"/>
              <a:t>:  </a:t>
            </a:r>
            <a:r>
              <a:rPr lang="en-US" sz="2400" dirty="0" smtClean="0"/>
              <a:t>SWBAT </a:t>
            </a:r>
            <a:r>
              <a:rPr lang="en-US" sz="2400" b="1" dirty="0" smtClean="0"/>
              <a:t>apply</a:t>
            </a:r>
            <a:r>
              <a:rPr lang="en-US" sz="2400" dirty="0" smtClean="0"/>
              <a:t> their Bubble Time Experiment design to test different kinds of bubble gum.</a:t>
            </a:r>
          </a:p>
          <a:p>
            <a:endParaRPr lang="en-US" dirty="0" smtClean="0"/>
          </a:p>
          <a:p>
            <a:r>
              <a:rPr lang="en-US" sz="2800" b="1" dirty="0" smtClean="0"/>
              <a:t>LANGUAGE OBJECTIVE:  </a:t>
            </a:r>
            <a:r>
              <a:rPr lang="en-US" sz="2400" dirty="0" smtClean="0"/>
              <a:t>I will be able to </a:t>
            </a:r>
            <a:r>
              <a:rPr lang="en-US" sz="2400" b="1" dirty="0" smtClean="0"/>
              <a:t>organize</a:t>
            </a:r>
            <a:r>
              <a:rPr lang="en-US" sz="2400" dirty="0" smtClean="0"/>
              <a:t> the results of my Bubble Time Lab to communicate my results.</a:t>
            </a:r>
            <a:endParaRPr lang="en-US" sz="2400" u="sng" dirty="0" smtClean="0"/>
          </a:p>
        </p:txBody>
      </p:sp>
      <p:sp>
        <p:nvSpPr>
          <p:cNvPr id="3" name="Rectangle 2"/>
          <p:cNvSpPr/>
          <p:nvPr/>
        </p:nvSpPr>
        <p:spPr>
          <a:xfrm>
            <a:off x="298099" y="347682"/>
            <a:ext cx="2959850" cy="461665"/>
          </a:xfrm>
          <a:prstGeom prst="rect">
            <a:avLst/>
          </a:prstGeom>
        </p:spPr>
        <p:txBody>
          <a:bodyPr wrap="square">
            <a:spAutoFit/>
          </a:bodyPr>
          <a:lstStyle/>
          <a:p>
            <a:r>
              <a:rPr lang="en-US" sz="2400" dirty="0" smtClean="0"/>
              <a:t>Day 2:</a:t>
            </a:r>
            <a:endParaRPr lang="en-US" sz="2400" dirty="0"/>
          </a:p>
        </p:txBody>
      </p:sp>
      <p:sp>
        <p:nvSpPr>
          <p:cNvPr id="4" name="Rectangle 3"/>
          <p:cNvSpPr/>
          <p:nvPr/>
        </p:nvSpPr>
        <p:spPr>
          <a:xfrm>
            <a:off x="4315756" y="347682"/>
            <a:ext cx="4257068" cy="830997"/>
          </a:xfrm>
          <a:prstGeom prst="rect">
            <a:avLst/>
          </a:prstGeom>
        </p:spPr>
        <p:txBody>
          <a:bodyPr wrap="square">
            <a:spAutoFit/>
          </a:bodyPr>
          <a:lstStyle/>
          <a:p>
            <a:r>
              <a:rPr lang="en-US" sz="2400" b="1" dirty="0" smtClean="0"/>
              <a:t>FAST 5:  What is </a:t>
            </a:r>
            <a:r>
              <a:rPr lang="en-US" sz="2400" b="1" u="sng" dirty="0" smtClean="0">
                <a:solidFill>
                  <a:srgbClr val="FF0000"/>
                </a:solidFill>
              </a:rPr>
              <a:t>quantitative</a:t>
            </a:r>
            <a:r>
              <a:rPr lang="en-US" sz="2400" b="1" dirty="0" smtClean="0"/>
              <a:t> data and </a:t>
            </a:r>
            <a:r>
              <a:rPr lang="en-US" sz="2400" b="1" u="sng" dirty="0" smtClean="0">
                <a:solidFill>
                  <a:srgbClr val="FF0000"/>
                </a:solidFill>
              </a:rPr>
              <a:t>qualitative</a:t>
            </a:r>
            <a:r>
              <a:rPr lang="en-US" sz="2400" b="1" dirty="0" smtClean="0"/>
              <a:t> data? </a:t>
            </a:r>
            <a:endParaRPr lang="en-US" sz="2400" dirty="0"/>
          </a:p>
        </p:txBody>
      </p:sp>
      <p:sp>
        <p:nvSpPr>
          <p:cNvPr id="5" name="Rectangle 4"/>
          <p:cNvSpPr/>
          <p:nvPr/>
        </p:nvSpPr>
        <p:spPr>
          <a:xfrm>
            <a:off x="4100046" y="1178679"/>
            <a:ext cx="4787710" cy="5816977"/>
          </a:xfrm>
          <a:prstGeom prst="rect">
            <a:avLst/>
          </a:prstGeom>
        </p:spPr>
        <p:txBody>
          <a:bodyPr wrap="square">
            <a:spAutoFit/>
          </a:bodyPr>
          <a:lstStyle/>
          <a:p>
            <a:r>
              <a:rPr lang="en-US" sz="2400" dirty="0" smtClean="0"/>
              <a:t>Roll/sub review</a:t>
            </a:r>
          </a:p>
          <a:p>
            <a:r>
              <a:rPr lang="en-US" sz="2400" dirty="0" smtClean="0"/>
              <a:t>Fast 5/vocabulary</a:t>
            </a:r>
          </a:p>
          <a:p>
            <a:r>
              <a:rPr lang="en-US" sz="2400" dirty="0" smtClean="0"/>
              <a:t>	Number a page in your notebook 1-10 answer  the following with either “Quantitative” (QT) or “Qualitative”(QL)</a:t>
            </a:r>
          </a:p>
          <a:p>
            <a:r>
              <a:rPr lang="en-US" sz="2400" dirty="0" smtClean="0"/>
              <a:t>Review your test…Polisher’s &amp; Keepers</a:t>
            </a:r>
          </a:p>
          <a:p>
            <a:r>
              <a:rPr lang="en-US" sz="2400" dirty="0" smtClean="0"/>
              <a:t>Testing your “Bubble Time” lab.</a:t>
            </a:r>
          </a:p>
          <a:p>
            <a:r>
              <a:rPr lang="en-US" sz="2400" dirty="0" smtClean="0"/>
              <a:t>	Lets Review what to do</a:t>
            </a:r>
          </a:p>
          <a:p>
            <a:r>
              <a:rPr lang="en-US" sz="2400" dirty="0" smtClean="0"/>
              <a:t>Don’t forget you need to report your findings.</a:t>
            </a:r>
          </a:p>
          <a:p>
            <a:r>
              <a:rPr lang="en-US" sz="2400" dirty="0" smtClean="0"/>
              <a:t>Submit your lab write-up on Canvas using the template*</a:t>
            </a:r>
          </a:p>
          <a:p>
            <a:endParaRPr lang="en-US" dirty="0" smtClean="0"/>
          </a:p>
          <a:p>
            <a:r>
              <a:rPr lang="en-US" b="1" dirty="0" smtClean="0"/>
              <a:t>EXIT TICKET:  </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65159" y="1620654"/>
            <a:ext cx="7583951" cy="4647426"/>
          </a:xfrm>
          <a:prstGeom prst="rect">
            <a:avLst/>
          </a:prstGeom>
        </p:spPr>
        <p:txBody>
          <a:bodyPr wrap="square">
            <a:spAutoFit/>
          </a:bodyPr>
          <a:lstStyle/>
          <a:p>
            <a:r>
              <a:rPr lang="en-US" sz="4000" b="1" dirty="0"/>
              <a:t>Vocabulary Words</a:t>
            </a:r>
          </a:p>
          <a:p>
            <a:r>
              <a:rPr lang="en-US" dirty="0"/>
              <a:t>	</a:t>
            </a:r>
            <a:r>
              <a:rPr lang="en-US" sz="3200" b="1" dirty="0"/>
              <a:t> </a:t>
            </a:r>
            <a:r>
              <a:rPr lang="en-US" sz="3200" b="1" u="sng" dirty="0">
                <a:solidFill>
                  <a:srgbClr val="FF0000"/>
                </a:solidFill>
              </a:rPr>
              <a:t>quantitative</a:t>
            </a:r>
            <a:r>
              <a:rPr lang="en-US" sz="3200" b="1" dirty="0"/>
              <a:t> </a:t>
            </a:r>
            <a:r>
              <a:rPr lang="en-US" sz="3200" b="1" dirty="0" smtClean="0">
                <a:solidFill>
                  <a:srgbClr val="FF0000"/>
                </a:solidFill>
              </a:rPr>
              <a:t> </a:t>
            </a:r>
            <a:r>
              <a:rPr lang="en-US" sz="3200" b="1" dirty="0" smtClean="0"/>
              <a:t>:</a:t>
            </a:r>
            <a:r>
              <a:rPr lang="en-US" i="1" dirty="0" smtClean="0"/>
              <a:t>.</a:t>
            </a:r>
            <a:r>
              <a:rPr lang="en-US" sz="3200" dirty="0" smtClean="0"/>
              <a:t> </a:t>
            </a:r>
            <a:r>
              <a:rPr lang="en-US" sz="3200" dirty="0"/>
              <a:t>relating to, </a:t>
            </a:r>
            <a:r>
              <a:rPr lang="en-US" sz="3200" b="1" dirty="0" smtClean="0">
                <a:solidFill>
                  <a:srgbClr val="FF0000"/>
                </a:solidFill>
              </a:rPr>
              <a:t>measuring</a:t>
            </a:r>
          </a:p>
          <a:p>
            <a:r>
              <a:rPr lang="en-US" sz="3200" dirty="0" smtClean="0">
                <a:solidFill>
                  <a:srgbClr val="000000"/>
                </a:solidFill>
              </a:rPr>
              <a:t>Scientists are gathering </a:t>
            </a:r>
            <a:r>
              <a:rPr lang="en-US" sz="3200" dirty="0" smtClean="0">
                <a:solidFill>
                  <a:srgbClr val="FF0000"/>
                </a:solidFill>
              </a:rPr>
              <a:t>quantitative</a:t>
            </a:r>
            <a:r>
              <a:rPr lang="en-US" sz="3200" dirty="0" smtClean="0">
                <a:solidFill>
                  <a:srgbClr val="000000"/>
                </a:solidFill>
              </a:rPr>
              <a:t> information about human intelligence</a:t>
            </a:r>
            <a:r>
              <a:rPr lang="en-US" sz="3200" b="1" dirty="0" smtClean="0">
                <a:solidFill>
                  <a:srgbClr val="000000"/>
                </a:solidFill>
              </a:rPr>
              <a:t>. </a:t>
            </a:r>
            <a:endParaRPr lang="en-US" sz="3200" b="1" dirty="0" smtClean="0"/>
          </a:p>
          <a:p>
            <a:endParaRPr lang="en-US" sz="3200" b="1" dirty="0" smtClean="0">
              <a:solidFill>
                <a:srgbClr val="FF0000"/>
              </a:solidFill>
            </a:endParaRPr>
          </a:p>
          <a:p>
            <a:r>
              <a:rPr lang="en-US" sz="3200" b="1" dirty="0" smtClean="0"/>
              <a:t>	</a:t>
            </a:r>
            <a:r>
              <a:rPr lang="en-US" sz="3200" b="1" u="sng" dirty="0">
                <a:solidFill>
                  <a:srgbClr val="FF0000"/>
                </a:solidFill>
              </a:rPr>
              <a:t>qualitative</a:t>
            </a:r>
            <a:r>
              <a:rPr lang="en-US" sz="3200" b="1" dirty="0" smtClean="0"/>
              <a:t>: </a:t>
            </a:r>
            <a:r>
              <a:rPr lang="en-US" sz="3200" dirty="0"/>
              <a:t>describing the </a:t>
            </a:r>
            <a:r>
              <a:rPr lang="en-US" sz="3200" b="1" dirty="0">
                <a:solidFill>
                  <a:srgbClr val="FF0000"/>
                </a:solidFill>
              </a:rPr>
              <a:t>quality</a:t>
            </a:r>
            <a:r>
              <a:rPr lang="en-US" sz="3200" dirty="0"/>
              <a:t> of something in </a:t>
            </a:r>
            <a:r>
              <a:rPr lang="en-US" sz="3200" dirty="0">
                <a:solidFill>
                  <a:srgbClr val="FF0000"/>
                </a:solidFill>
              </a:rPr>
              <a:t>size, appearance</a:t>
            </a:r>
            <a:r>
              <a:rPr lang="en-US" sz="3200" dirty="0"/>
              <a:t>, value, etc</a:t>
            </a:r>
            <a:r>
              <a:rPr lang="en-US" sz="3200" dirty="0" smtClean="0"/>
              <a:t>.</a:t>
            </a:r>
          </a:p>
          <a:p>
            <a:r>
              <a:rPr lang="en-US" sz="3200" dirty="0" smtClean="0">
                <a:solidFill>
                  <a:srgbClr val="000000"/>
                </a:solidFill>
              </a:rPr>
              <a:t>Our difference with animals is a </a:t>
            </a:r>
            <a:r>
              <a:rPr lang="en-US" sz="3200" dirty="0" smtClean="0">
                <a:solidFill>
                  <a:srgbClr val="FF0000"/>
                </a:solidFill>
              </a:rPr>
              <a:t>qualitative</a:t>
            </a:r>
            <a:r>
              <a:rPr lang="en-US" sz="3200" dirty="0" smtClean="0">
                <a:solidFill>
                  <a:srgbClr val="000000"/>
                </a:solidFill>
              </a:rPr>
              <a:t> one.</a:t>
            </a:r>
            <a:endParaRPr lang="en-US" sz="3200" dirty="0">
              <a:solidFill>
                <a:srgbClr val="000000"/>
              </a:solidFill>
            </a:endParaRPr>
          </a:p>
        </p:txBody>
      </p:sp>
      <p:pic>
        <p:nvPicPr>
          <p:cNvPr id="6" name="Picture 5"/>
          <p:cNvPicPr>
            <a:picLocks noChangeAspect="1"/>
          </p:cNvPicPr>
          <p:nvPr/>
        </p:nvPicPr>
        <p:blipFill>
          <a:blip r:embed="rId2"/>
          <a:stretch>
            <a:fillRect/>
          </a:stretch>
        </p:blipFill>
        <p:spPr>
          <a:xfrm>
            <a:off x="7067330" y="1"/>
            <a:ext cx="2076669" cy="2013356"/>
          </a:xfrm>
          <a:prstGeom prst="rect">
            <a:avLst/>
          </a:prstGeom>
        </p:spPr>
      </p:pic>
    </p:spTree>
    <p:extLst>
      <p:ext uri="{BB962C8B-B14F-4D97-AF65-F5344CB8AC3E}">
        <p14:creationId xmlns:p14="http://schemas.microsoft.com/office/powerpoint/2010/main" val="19377453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2348" y="363915"/>
            <a:ext cx="8621652" cy="6494085"/>
          </a:xfrm>
          <a:prstGeom prst="rect">
            <a:avLst/>
          </a:prstGeom>
          <a:noFill/>
        </p:spPr>
        <p:txBody>
          <a:bodyPr wrap="square" rtlCol="0">
            <a:spAutoFit/>
          </a:bodyPr>
          <a:lstStyle/>
          <a:p>
            <a:pPr marL="342900" indent="-342900">
              <a:buAutoNum type="arabicPeriod"/>
            </a:pPr>
            <a:r>
              <a:rPr lang="en-US" sz="3200" dirty="0" smtClean="0"/>
              <a:t>The candle is cylindrical in shape.</a:t>
            </a:r>
          </a:p>
          <a:p>
            <a:pPr marL="342900" indent="-342900">
              <a:buAutoNum type="arabicPeriod"/>
            </a:pPr>
            <a:r>
              <a:rPr lang="en-US" sz="3200" dirty="0" smtClean="0"/>
              <a:t>It is about 2 centimeters in diameter.</a:t>
            </a:r>
          </a:p>
          <a:p>
            <a:pPr marL="342900" indent="-342900">
              <a:buAutoNum type="arabicPeriod"/>
            </a:pPr>
            <a:r>
              <a:rPr lang="en-US" sz="3200" dirty="0" smtClean="0"/>
              <a:t>The candle is translucent.</a:t>
            </a:r>
          </a:p>
          <a:p>
            <a:pPr marL="342900" indent="-342900">
              <a:buAutoNum type="arabicPeriod"/>
            </a:pPr>
            <a:r>
              <a:rPr lang="en-US" sz="3200" dirty="0" smtClean="0"/>
              <a:t>It is a solid.</a:t>
            </a:r>
          </a:p>
          <a:p>
            <a:pPr marL="342900" indent="-342900">
              <a:buAutoNum type="arabicPeriod"/>
            </a:pPr>
            <a:r>
              <a:rPr lang="en-US" sz="3200" dirty="0" smtClean="0"/>
              <a:t>The wick is made of 25 strands of string braided together.</a:t>
            </a:r>
          </a:p>
          <a:p>
            <a:pPr marL="342900" indent="-342900">
              <a:buAutoNum type="arabicPeriod"/>
            </a:pPr>
            <a:r>
              <a:rPr lang="en-US" sz="3200" dirty="0" smtClean="0"/>
              <a:t>The flame begins about 1cm above the top of the candle.</a:t>
            </a:r>
          </a:p>
          <a:p>
            <a:pPr marL="342900" indent="-342900">
              <a:buAutoNum type="arabicPeriod"/>
            </a:pPr>
            <a:r>
              <a:rPr lang="en-US" sz="3200" dirty="0" smtClean="0"/>
              <a:t>The last 2mm of the wick glows red.</a:t>
            </a:r>
          </a:p>
          <a:p>
            <a:pPr marL="342900" indent="-342900">
              <a:buAutoNum type="arabicPeriod"/>
            </a:pPr>
            <a:r>
              <a:rPr lang="en-US" sz="3200" dirty="0" smtClean="0"/>
              <a:t>The burning candle makes no sound.</a:t>
            </a:r>
          </a:p>
          <a:p>
            <a:pPr marL="342900" indent="-342900">
              <a:buAutoNum type="arabicPeriod"/>
            </a:pPr>
            <a:r>
              <a:rPr lang="en-US" sz="3200" dirty="0" smtClean="0"/>
              <a:t>Heat is emitted by the flame.</a:t>
            </a:r>
          </a:p>
          <a:p>
            <a:pPr marL="342900" indent="-342900">
              <a:buAutoNum type="arabicPeriod"/>
            </a:pPr>
            <a:r>
              <a:rPr lang="en-US" sz="3200" dirty="0" smtClean="0"/>
              <a:t>The top of the burning candle becomes wet with colorless liquid</a:t>
            </a:r>
            <a:r>
              <a:rPr lang="en-US" dirty="0" smtClean="0"/>
              <a:t>.</a:t>
            </a:r>
          </a:p>
        </p:txBody>
      </p:sp>
      <p:pic>
        <p:nvPicPr>
          <p:cNvPr id="3" name="Picture 2"/>
          <p:cNvPicPr>
            <a:picLocks noChangeAspect="1"/>
          </p:cNvPicPr>
          <p:nvPr/>
        </p:nvPicPr>
        <p:blipFill>
          <a:blip r:embed="rId2"/>
          <a:stretch>
            <a:fillRect/>
          </a:stretch>
        </p:blipFill>
        <p:spPr>
          <a:xfrm>
            <a:off x="7181723" y="0"/>
            <a:ext cx="1422812" cy="2140908"/>
          </a:xfrm>
          <a:prstGeom prst="rect">
            <a:avLst/>
          </a:prstGeom>
        </p:spPr>
      </p:pic>
      <p:sp>
        <p:nvSpPr>
          <p:cNvPr id="4" name="TextBox 3"/>
          <p:cNvSpPr txBox="1"/>
          <p:nvPr/>
        </p:nvSpPr>
        <p:spPr>
          <a:xfrm>
            <a:off x="-18826" y="0"/>
            <a:ext cx="3355343" cy="369332"/>
          </a:xfrm>
          <a:prstGeom prst="rect">
            <a:avLst/>
          </a:prstGeom>
          <a:noFill/>
        </p:spPr>
        <p:txBody>
          <a:bodyPr wrap="none" rtlCol="0">
            <a:spAutoFit/>
          </a:bodyPr>
          <a:lstStyle/>
          <a:p>
            <a:r>
              <a:rPr lang="en-US" b="1" dirty="0" smtClean="0">
                <a:solidFill>
                  <a:srgbClr val="FF0000"/>
                </a:solidFill>
              </a:rPr>
              <a:t>QT </a:t>
            </a:r>
            <a:r>
              <a:rPr lang="en-US" dirty="0" smtClean="0"/>
              <a:t> quantitative OR </a:t>
            </a:r>
            <a:r>
              <a:rPr lang="en-US" b="1" dirty="0" smtClean="0">
                <a:solidFill>
                  <a:srgbClr val="FF0000"/>
                </a:solidFill>
              </a:rPr>
              <a:t>QL </a:t>
            </a:r>
            <a:r>
              <a:rPr lang="en-US" dirty="0" smtClean="0"/>
              <a:t>qualitative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3393" y="414769"/>
            <a:ext cx="2797620" cy="2797620"/>
          </a:xfrm>
          <a:prstGeom prst="rect">
            <a:avLst/>
          </a:prstGeom>
        </p:spPr>
      </p:pic>
      <p:sp>
        <p:nvSpPr>
          <p:cNvPr id="3" name="TextBox 2"/>
          <p:cNvSpPr txBox="1"/>
          <p:nvPr/>
        </p:nvSpPr>
        <p:spPr>
          <a:xfrm>
            <a:off x="4465734" y="921912"/>
            <a:ext cx="2020104" cy="707886"/>
          </a:xfrm>
          <a:prstGeom prst="rect">
            <a:avLst/>
          </a:prstGeom>
          <a:noFill/>
        </p:spPr>
        <p:txBody>
          <a:bodyPr wrap="none" rtlCol="0">
            <a:spAutoFit/>
          </a:bodyPr>
          <a:lstStyle/>
          <a:p>
            <a:r>
              <a:rPr lang="en-US" sz="4000" b="1" dirty="0" smtClean="0">
                <a:solidFill>
                  <a:srgbClr val="660066"/>
                </a:solidFill>
              </a:rPr>
              <a:t>KEEPERS</a:t>
            </a:r>
            <a:endParaRPr lang="en-US" sz="4000" b="1" dirty="0">
              <a:solidFill>
                <a:srgbClr val="660066"/>
              </a:solidFill>
            </a:endParaRPr>
          </a:p>
        </p:txBody>
      </p:sp>
      <p:sp>
        <p:nvSpPr>
          <p:cNvPr id="4" name="TextBox 3"/>
          <p:cNvSpPr txBox="1"/>
          <p:nvPr/>
        </p:nvSpPr>
        <p:spPr>
          <a:xfrm>
            <a:off x="3141013" y="3212389"/>
            <a:ext cx="5955476" cy="2246769"/>
          </a:xfrm>
          <a:prstGeom prst="rect">
            <a:avLst/>
          </a:prstGeom>
          <a:noFill/>
        </p:spPr>
        <p:txBody>
          <a:bodyPr wrap="none" rtlCol="0">
            <a:spAutoFit/>
          </a:bodyPr>
          <a:lstStyle/>
          <a:p>
            <a:pPr marL="342900" indent="-342900">
              <a:buAutoNum type="arabicPeriod"/>
            </a:pPr>
            <a:r>
              <a:rPr lang="en-US" sz="2800" dirty="0" smtClean="0"/>
              <a:t>Know Safety Rules</a:t>
            </a:r>
          </a:p>
          <a:p>
            <a:pPr marL="342900" indent="-342900">
              <a:buAutoNum type="arabicPeriod"/>
            </a:pPr>
            <a:r>
              <a:rPr lang="en-US" sz="2800" dirty="0" smtClean="0"/>
              <a:t>Know basic steps to scientific process</a:t>
            </a:r>
          </a:p>
          <a:p>
            <a:pPr marL="342900" indent="-342900">
              <a:buAutoNum type="arabicPeriod"/>
            </a:pPr>
            <a:r>
              <a:rPr lang="en-US" sz="2800" dirty="0" smtClean="0"/>
              <a:t>Graphing skills……SWEET</a:t>
            </a:r>
          </a:p>
          <a:p>
            <a:pPr marL="342900" indent="-342900">
              <a:buAutoNum type="arabicPeriod"/>
            </a:pPr>
            <a:r>
              <a:rPr lang="en-US" sz="2800" dirty="0" smtClean="0"/>
              <a:t>SOME nice handwriting</a:t>
            </a:r>
          </a:p>
          <a:p>
            <a:pPr marL="342900" indent="-342900">
              <a:buAutoNum type="arabicPeriod"/>
            </a:pPr>
            <a:r>
              <a:rPr lang="en-US" sz="2800" dirty="0" smtClean="0"/>
              <a:t>SOME neat work</a:t>
            </a:r>
            <a:endParaRPr lang="en-US" sz="2800" dirty="0"/>
          </a:p>
        </p:txBody>
      </p:sp>
    </p:spTree>
    <p:extLst>
      <p:ext uri="{BB962C8B-B14F-4D97-AF65-F5344CB8AC3E}">
        <p14:creationId xmlns:p14="http://schemas.microsoft.com/office/powerpoint/2010/main" val="38520205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 calcmode="lin" valueType="num">
                                      <p:cBhvr additive="base">
                                        <p:cTn id="18"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 calcmode="lin" valueType="num">
                                      <p:cBhvr additive="base">
                                        <p:cTn id="24" dur="500"/>
                                        <p:tgtEl>
                                          <p:spTgt spid="4">
                                            <p:txEl>
                                              <p:pRg st="1" end="1"/>
                                            </p:txEl>
                                          </p:spTgt>
                                        </p:tgtEl>
                                        <p:attrNameLst>
                                          <p:attrName>ppt_y</p:attrName>
                                        </p:attrNameLst>
                                      </p:cBhvr>
                                      <p:tavLst>
                                        <p:tav tm="0">
                                          <p:val>
                                            <p:strVal val="#ppt_y+#ppt_h*1.125000"/>
                                          </p:val>
                                        </p:tav>
                                        <p:tav tm="100000">
                                          <p:val>
                                            <p:strVal val="#ppt_y"/>
                                          </p:val>
                                        </p:tav>
                                      </p:tavLst>
                                    </p:anim>
                                    <p:animEffect transition="in" filter="wipe(up)">
                                      <p:cBhvr>
                                        <p:cTn id="25" dur="500"/>
                                        <p:tgtEl>
                                          <p:spTgt spid="4">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 calcmode="lin" valueType="num">
                                      <p:cBhvr additive="base">
                                        <p:cTn id="30" dur="500"/>
                                        <p:tgtEl>
                                          <p:spTgt spid="4">
                                            <p:txEl>
                                              <p:pRg st="2" end="2"/>
                                            </p:txEl>
                                          </p:spTgt>
                                        </p:tgtEl>
                                        <p:attrNameLst>
                                          <p:attrName>ppt_y</p:attrName>
                                        </p:attrNameLst>
                                      </p:cBhvr>
                                      <p:tavLst>
                                        <p:tav tm="0">
                                          <p:val>
                                            <p:strVal val="#ppt_y+#ppt_h*1.125000"/>
                                          </p:val>
                                        </p:tav>
                                        <p:tav tm="100000">
                                          <p:val>
                                            <p:strVal val="#ppt_y"/>
                                          </p:val>
                                        </p:tav>
                                      </p:tavLst>
                                    </p:anim>
                                    <p:animEffect transition="in" filter="wipe(up)">
                                      <p:cBhvr>
                                        <p:cTn id="31" dur="500"/>
                                        <p:tgtEl>
                                          <p:spTgt spid="4">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 calcmode="lin" valueType="num">
                                      <p:cBhvr additive="base">
                                        <p:cTn id="36" dur="500"/>
                                        <p:tgtEl>
                                          <p:spTgt spid="4">
                                            <p:txEl>
                                              <p:pRg st="3" end="3"/>
                                            </p:txEl>
                                          </p:spTgt>
                                        </p:tgtEl>
                                        <p:attrNameLst>
                                          <p:attrName>ppt_y</p:attrName>
                                        </p:attrNameLst>
                                      </p:cBhvr>
                                      <p:tavLst>
                                        <p:tav tm="0">
                                          <p:val>
                                            <p:strVal val="#ppt_y+#ppt_h*1.125000"/>
                                          </p:val>
                                        </p:tav>
                                        <p:tav tm="100000">
                                          <p:val>
                                            <p:strVal val="#ppt_y"/>
                                          </p:val>
                                        </p:tav>
                                      </p:tavLst>
                                    </p:anim>
                                    <p:animEffect transition="in" filter="wipe(up)">
                                      <p:cBhvr>
                                        <p:cTn id="37" dur="500"/>
                                        <p:tgtEl>
                                          <p:spTgt spid="4">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4">
                                            <p:txEl>
                                              <p:pRg st="4" end="4"/>
                                            </p:txEl>
                                          </p:spTgt>
                                        </p:tgtEl>
                                        <p:attrNameLst>
                                          <p:attrName>style.visibility</p:attrName>
                                        </p:attrNameLst>
                                      </p:cBhvr>
                                      <p:to>
                                        <p:strVal val="visible"/>
                                      </p:to>
                                    </p:set>
                                    <p:anim calcmode="lin" valueType="num">
                                      <p:cBhvr additive="base">
                                        <p:cTn id="42" dur="500"/>
                                        <p:tgtEl>
                                          <p:spTgt spid="4">
                                            <p:txEl>
                                              <p:pRg st="4" end="4"/>
                                            </p:txEl>
                                          </p:spTgt>
                                        </p:tgtEl>
                                        <p:attrNameLst>
                                          <p:attrName>ppt_y</p:attrName>
                                        </p:attrNameLst>
                                      </p:cBhvr>
                                      <p:tavLst>
                                        <p:tav tm="0">
                                          <p:val>
                                            <p:strVal val="#ppt_y+#ppt_h*1.125000"/>
                                          </p:val>
                                        </p:tav>
                                        <p:tav tm="100000">
                                          <p:val>
                                            <p:strVal val="#ppt_y"/>
                                          </p:val>
                                        </p:tav>
                                      </p:tavLst>
                                    </p:anim>
                                    <p:animEffect transition="in" filter="wipe(up)">
                                      <p:cBhvr>
                                        <p:cTn id="4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524714" y="286817"/>
            <a:ext cx="3411692" cy="3039369"/>
          </a:xfrm>
          <a:prstGeom prst="rect">
            <a:avLst/>
          </a:prstGeom>
        </p:spPr>
      </p:pic>
      <p:sp>
        <p:nvSpPr>
          <p:cNvPr id="5" name="TextBox 4"/>
          <p:cNvSpPr txBox="1"/>
          <p:nvPr/>
        </p:nvSpPr>
        <p:spPr>
          <a:xfrm>
            <a:off x="1741226" y="173240"/>
            <a:ext cx="2041544" cy="584776"/>
          </a:xfrm>
          <a:prstGeom prst="rect">
            <a:avLst/>
          </a:prstGeom>
          <a:noFill/>
        </p:spPr>
        <p:txBody>
          <a:bodyPr wrap="none" rtlCol="0">
            <a:spAutoFit/>
          </a:bodyPr>
          <a:lstStyle/>
          <a:p>
            <a:r>
              <a:rPr lang="en-US" sz="3200" b="1" dirty="0" smtClean="0">
                <a:solidFill>
                  <a:srgbClr val="0000FF"/>
                </a:solidFill>
              </a:rPr>
              <a:t>POLISHERS</a:t>
            </a:r>
            <a:endParaRPr lang="en-US" b="1" dirty="0"/>
          </a:p>
        </p:txBody>
      </p:sp>
      <p:sp>
        <p:nvSpPr>
          <p:cNvPr id="6" name="TextBox 5"/>
          <p:cNvSpPr txBox="1"/>
          <p:nvPr/>
        </p:nvSpPr>
        <p:spPr>
          <a:xfrm>
            <a:off x="430185" y="694696"/>
            <a:ext cx="8032968" cy="5693867"/>
          </a:xfrm>
          <a:prstGeom prst="rect">
            <a:avLst/>
          </a:prstGeom>
          <a:noFill/>
        </p:spPr>
        <p:txBody>
          <a:bodyPr wrap="none" rtlCol="0">
            <a:spAutoFit/>
          </a:bodyPr>
          <a:lstStyle/>
          <a:p>
            <a:pPr marL="342900" indent="-342900">
              <a:buAutoNum type="arabicPeriod"/>
            </a:pPr>
            <a:r>
              <a:rPr lang="en-US" sz="2800" dirty="0" smtClean="0">
                <a:solidFill>
                  <a:srgbClr val="FF6600"/>
                </a:solidFill>
              </a:rPr>
              <a:t>Use </a:t>
            </a:r>
            <a:r>
              <a:rPr lang="en-US" sz="2800" b="1" dirty="0" smtClean="0">
                <a:solidFill>
                  <a:srgbClr val="FF6600"/>
                </a:solidFill>
              </a:rPr>
              <a:t>scientific language</a:t>
            </a:r>
          </a:p>
          <a:p>
            <a:pPr marL="800100" lvl="1" indent="-342900">
              <a:buAutoNum type="arabicPeriod"/>
            </a:pPr>
            <a:r>
              <a:rPr lang="en-US" sz="2800" dirty="0" smtClean="0">
                <a:solidFill>
                  <a:srgbClr val="FF6600"/>
                </a:solidFill>
              </a:rPr>
              <a:t>Process</a:t>
            </a:r>
          </a:p>
          <a:p>
            <a:pPr marL="1257300" lvl="2" indent="-342900">
              <a:buAutoNum type="arabicPeriod"/>
            </a:pPr>
            <a:r>
              <a:rPr lang="en-US" sz="2800" dirty="0" smtClean="0">
                <a:solidFill>
                  <a:srgbClr val="FF6600"/>
                </a:solidFill>
              </a:rPr>
              <a:t>Way</a:t>
            </a:r>
          </a:p>
          <a:p>
            <a:pPr marL="1257300" lvl="2" indent="-342900">
              <a:buAutoNum type="arabicPeriod"/>
            </a:pPr>
            <a:r>
              <a:rPr lang="en-US" sz="2800" dirty="0" smtClean="0">
                <a:solidFill>
                  <a:srgbClr val="FF6600"/>
                </a:solidFill>
              </a:rPr>
              <a:t>Method</a:t>
            </a:r>
          </a:p>
          <a:p>
            <a:pPr marL="342900" indent="-342900">
              <a:buAutoNum type="arabicPeriod" startAt="2"/>
            </a:pPr>
            <a:r>
              <a:rPr lang="en-US" sz="2800" b="1" dirty="0" smtClean="0">
                <a:solidFill>
                  <a:srgbClr val="008000"/>
                </a:solidFill>
              </a:rPr>
              <a:t>KNOW</a:t>
            </a:r>
            <a:r>
              <a:rPr lang="en-US" sz="2800" dirty="0" smtClean="0">
                <a:solidFill>
                  <a:srgbClr val="008000"/>
                </a:solidFill>
              </a:rPr>
              <a:t> lab equipment</a:t>
            </a:r>
          </a:p>
          <a:p>
            <a:pPr marL="800100" lvl="1" indent="-342900">
              <a:buAutoNum type="arabicPeriod" startAt="2"/>
            </a:pPr>
            <a:r>
              <a:rPr lang="en-US" sz="2800" dirty="0" smtClean="0">
                <a:solidFill>
                  <a:srgbClr val="008000"/>
                </a:solidFill>
              </a:rPr>
              <a:t>Not a sucky up thingy!!!!!</a:t>
            </a:r>
          </a:p>
          <a:p>
            <a:pPr marL="800100" lvl="1" indent="-342900">
              <a:buAutoNum type="arabicPeriod" startAt="2"/>
            </a:pPr>
            <a:r>
              <a:rPr lang="en-US" sz="2800" dirty="0" smtClean="0">
                <a:solidFill>
                  <a:srgbClr val="008000"/>
                </a:solidFill>
              </a:rPr>
              <a:t>Measuring tube??????</a:t>
            </a:r>
          </a:p>
          <a:p>
            <a:pPr marL="342900" indent="-342900">
              <a:buAutoNum type="arabicPeriod" startAt="2"/>
            </a:pPr>
            <a:r>
              <a:rPr lang="en-US" sz="2800" b="1" dirty="0" smtClean="0">
                <a:solidFill>
                  <a:srgbClr val="FF0000"/>
                </a:solidFill>
              </a:rPr>
              <a:t>SPELING</a:t>
            </a:r>
          </a:p>
          <a:p>
            <a:pPr marL="800100" lvl="1" indent="-342900">
              <a:buAutoNum type="arabicPeriod" startAt="2"/>
            </a:pPr>
            <a:r>
              <a:rPr lang="en-US" sz="2800" dirty="0" smtClean="0">
                <a:solidFill>
                  <a:srgbClr val="FF0000"/>
                </a:solidFill>
              </a:rPr>
              <a:t>You </a:t>
            </a:r>
            <a:r>
              <a:rPr lang="en-US" sz="2800" b="1" dirty="0" smtClean="0">
                <a:solidFill>
                  <a:srgbClr val="FF0000"/>
                </a:solidFill>
              </a:rPr>
              <a:t>WILL</a:t>
            </a:r>
            <a:r>
              <a:rPr lang="en-US" sz="2800" dirty="0" smtClean="0">
                <a:solidFill>
                  <a:srgbClr val="FF0000"/>
                </a:solidFill>
              </a:rPr>
              <a:t> spell key words correctly</a:t>
            </a:r>
            <a:r>
              <a:rPr lang="en-US" sz="2800" b="1" dirty="0" smtClean="0">
                <a:solidFill>
                  <a:srgbClr val="FF0000"/>
                </a:solidFill>
              </a:rPr>
              <a:t>.</a:t>
            </a:r>
            <a:endParaRPr lang="en-US" sz="2800" b="1" dirty="0">
              <a:solidFill>
                <a:srgbClr val="FF0000"/>
              </a:solidFill>
            </a:endParaRPr>
          </a:p>
          <a:p>
            <a:pPr marL="342900" indent="-342900">
              <a:buAutoNum type="arabicPeriod" startAt="2"/>
            </a:pPr>
            <a:r>
              <a:rPr lang="en-US" sz="2800" b="1" dirty="0" smtClean="0">
                <a:solidFill>
                  <a:srgbClr val="0000FF"/>
                </a:solidFill>
              </a:rPr>
              <a:t>When writing a sentence, use capitals and periods.</a:t>
            </a:r>
          </a:p>
          <a:p>
            <a:pPr marL="800100" lvl="1" indent="-342900">
              <a:buAutoNum type="arabicPeriod" startAt="2"/>
            </a:pPr>
            <a:r>
              <a:rPr lang="en-US" sz="2800" b="1" dirty="0" smtClean="0">
                <a:solidFill>
                  <a:srgbClr val="0000FF"/>
                </a:solidFill>
              </a:rPr>
              <a:t>It is when……. What is when??????</a:t>
            </a:r>
          </a:p>
          <a:p>
            <a:r>
              <a:rPr lang="en-US" sz="2800" b="1" dirty="0" smtClean="0">
                <a:solidFill>
                  <a:srgbClr val="800000"/>
                </a:solidFill>
              </a:rPr>
              <a:t>5.</a:t>
            </a:r>
            <a:r>
              <a:rPr lang="en-US" sz="2800" b="1" dirty="0" smtClean="0">
                <a:solidFill>
                  <a:srgbClr val="0000FF"/>
                </a:solidFill>
              </a:rPr>
              <a:t>  </a:t>
            </a:r>
            <a:r>
              <a:rPr lang="en-US" sz="2800" b="1" dirty="0" smtClean="0">
                <a:solidFill>
                  <a:srgbClr val="800000"/>
                </a:solidFill>
              </a:rPr>
              <a:t>Read what the question is asking you.</a:t>
            </a:r>
          </a:p>
          <a:p>
            <a:pPr marL="800100" lvl="1" indent="-342900">
              <a:buAutoNum type="arabicPeriod" startAt="2"/>
            </a:pPr>
            <a:r>
              <a:rPr lang="en-US" sz="2800" b="1" dirty="0" smtClean="0">
                <a:solidFill>
                  <a:srgbClr val="800000"/>
                </a:solidFill>
              </a:rPr>
              <a:t>Accept or Reject</a:t>
            </a:r>
          </a:p>
        </p:txBody>
      </p:sp>
    </p:spTree>
    <p:extLst>
      <p:ext uri="{BB962C8B-B14F-4D97-AF65-F5344CB8AC3E}">
        <p14:creationId xmlns:p14="http://schemas.microsoft.com/office/powerpoint/2010/main" val="6290828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 calcmode="lin" valueType="num">
                                      <p:cBhvr additive="base">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6">
                                            <p:txEl>
                                              <p:pRg st="1" end="1"/>
                                            </p:txEl>
                                          </p:spTgt>
                                        </p:tgtEl>
                                        <p:attrNameLst>
                                          <p:attrName>style.visibility</p:attrName>
                                        </p:attrNameLst>
                                      </p:cBhvr>
                                      <p:to>
                                        <p:strVal val="visible"/>
                                      </p:to>
                                    </p:set>
                                    <p:anim calcmode="lin" valueType="num">
                                      <p:cBhvr additive="base">
                                        <p:cTn id="24" dur="500"/>
                                        <p:tgtEl>
                                          <p:spTgt spid="6">
                                            <p:txEl>
                                              <p:pRg st="1" end="1"/>
                                            </p:txEl>
                                          </p:spTgt>
                                        </p:tgtEl>
                                        <p:attrNameLst>
                                          <p:attrName>ppt_y</p:attrName>
                                        </p:attrNameLst>
                                      </p:cBhvr>
                                      <p:tavLst>
                                        <p:tav tm="0">
                                          <p:val>
                                            <p:strVal val="#ppt_y+#ppt_h*1.125000"/>
                                          </p:val>
                                        </p:tav>
                                        <p:tav tm="100000">
                                          <p:val>
                                            <p:strVal val="#ppt_y"/>
                                          </p:val>
                                        </p:tav>
                                      </p:tavLst>
                                    </p:anim>
                                    <p:animEffect transition="in" filter="wipe(up)">
                                      <p:cBhvr>
                                        <p:cTn id="25" dur="500"/>
                                        <p:tgtEl>
                                          <p:spTgt spid="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 calcmode="lin" valueType="num">
                                      <p:cBhvr additive="base">
                                        <p:cTn id="30"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31" dur="500"/>
                                        <p:tgtEl>
                                          <p:spTgt spid="6">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6">
                                            <p:txEl>
                                              <p:pRg st="3" end="3"/>
                                            </p:txEl>
                                          </p:spTgt>
                                        </p:tgtEl>
                                        <p:attrNameLst>
                                          <p:attrName>style.visibility</p:attrName>
                                        </p:attrNameLst>
                                      </p:cBhvr>
                                      <p:to>
                                        <p:strVal val="visible"/>
                                      </p:to>
                                    </p:set>
                                    <p:anim calcmode="lin" valueType="num">
                                      <p:cBhvr additive="base">
                                        <p:cTn id="36"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37" dur="500"/>
                                        <p:tgtEl>
                                          <p:spTgt spid="6">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6">
                                            <p:txEl>
                                              <p:pRg st="4" end="4"/>
                                            </p:txEl>
                                          </p:spTgt>
                                        </p:tgtEl>
                                        <p:attrNameLst>
                                          <p:attrName>style.visibility</p:attrName>
                                        </p:attrNameLst>
                                      </p:cBhvr>
                                      <p:to>
                                        <p:strVal val="visible"/>
                                      </p:to>
                                    </p:set>
                                    <p:anim calcmode="lin" valueType="num">
                                      <p:cBhvr additive="base">
                                        <p:cTn id="42"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6">
                                            <p:txEl>
                                              <p:pRg st="5" end="5"/>
                                            </p:txEl>
                                          </p:spTgt>
                                        </p:tgtEl>
                                        <p:attrNameLst>
                                          <p:attrName>style.visibility</p:attrName>
                                        </p:attrNameLst>
                                      </p:cBhvr>
                                      <p:to>
                                        <p:strVal val="visible"/>
                                      </p:to>
                                    </p:set>
                                    <p:anim calcmode="lin" valueType="num">
                                      <p:cBhvr additive="base">
                                        <p:cTn id="48" dur="500"/>
                                        <p:tgtEl>
                                          <p:spTgt spid="6">
                                            <p:txEl>
                                              <p:pRg st="5" end="5"/>
                                            </p:txEl>
                                          </p:spTgt>
                                        </p:tgtEl>
                                        <p:attrNameLst>
                                          <p:attrName>ppt_y</p:attrName>
                                        </p:attrNameLst>
                                      </p:cBhvr>
                                      <p:tavLst>
                                        <p:tav tm="0">
                                          <p:val>
                                            <p:strVal val="#ppt_y+#ppt_h*1.125000"/>
                                          </p:val>
                                        </p:tav>
                                        <p:tav tm="100000">
                                          <p:val>
                                            <p:strVal val="#ppt_y"/>
                                          </p:val>
                                        </p:tav>
                                      </p:tavLst>
                                    </p:anim>
                                    <p:animEffect transition="in" filter="wipe(up)">
                                      <p:cBhvr>
                                        <p:cTn id="49" dur="500"/>
                                        <p:tgtEl>
                                          <p:spTgt spid="6">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nodeType="clickEffect">
                                  <p:stCondLst>
                                    <p:cond delay="0"/>
                                  </p:stCondLst>
                                  <p:childTnLst>
                                    <p:set>
                                      <p:cBhvr>
                                        <p:cTn id="53" dur="1" fill="hold">
                                          <p:stCondLst>
                                            <p:cond delay="0"/>
                                          </p:stCondLst>
                                        </p:cTn>
                                        <p:tgtEl>
                                          <p:spTgt spid="6">
                                            <p:txEl>
                                              <p:pRg st="6" end="6"/>
                                            </p:txEl>
                                          </p:spTgt>
                                        </p:tgtEl>
                                        <p:attrNameLst>
                                          <p:attrName>style.visibility</p:attrName>
                                        </p:attrNameLst>
                                      </p:cBhvr>
                                      <p:to>
                                        <p:strVal val="visible"/>
                                      </p:to>
                                    </p:set>
                                    <p:anim calcmode="lin" valueType="num">
                                      <p:cBhvr additive="base">
                                        <p:cTn id="54" dur="500"/>
                                        <p:tgtEl>
                                          <p:spTgt spid="6">
                                            <p:txEl>
                                              <p:pRg st="6" end="6"/>
                                            </p:txEl>
                                          </p:spTgt>
                                        </p:tgtEl>
                                        <p:attrNameLst>
                                          <p:attrName>ppt_y</p:attrName>
                                        </p:attrNameLst>
                                      </p:cBhvr>
                                      <p:tavLst>
                                        <p:tav tm="0">
                                          <p:val>
                                            <p:strVal val="#ppt_y+#ppt_h*1.125000"/>
                                          </p:val>
                                        </p:tav>
                                        <p:tav tm="100000">
                                          <p:val>
                                            <p:strVal val="#ppt_y"/>
                                          </p:val>
                                        </p:tav>
                                      </p:tavLst>
                                    </p:anim>
                                    <p:animEffect transition="in" filter="wipe(up)">
                                      <p:cBhvr>
                                        <p:cTn id="55" dur="500"/>
                                        <p:tgtEl>
                                          <p:spTgt spid="6">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6">
                                            <p:txEl>
                                              <p:pRg st="7" end="7"/>
                                            </p:txEl>
                                          </p:spTgt>
                                        </p:tgtEl>
                                        <p:attrNameLst>
                                          <p:attrName>style.visibility</p:attrName>
                                        </p:attrNameLst>
                                      </p:cBhvr>
                                      <p:to>
                                        <p:strVal val="visible"/>
                                      </p:to>
                                    </p:set>
                                    <p:anim calcmode="lin" valueType="num">
                                      <p:cBhvr additive="base">
                                        <p:cTn id="60"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 calcmode="lin" valueType="num">
                                      <p:cBhvr additive="base">
                                        <p:cTn id="66" dur="500"/>
                                        <p:tgtEl>
                                          <p:spTgt spid="6">
                                            <p:txEl>
                                              <p:pRg st="8" end="8"/>
                                            </p:txEl>
                                          </p:spTgt>
                                        </p:tgtEl>
                                        <p:attrNameLst>
                                          <p:attrName>ppt_y</p:attrName>
                                        </p:attrNameLst>
                                      </p:cBhvr>
                                      <p:tavLst>
                                        <p:tav tm="0">
                                          <p:val>
                                            <p:strVal val="#ppt_y+#ppt_h*1.125000"/>
                                          </p:val>
                                        </p:tav>
                                        <p:tav tm="100000">
                                          <p:val>
                                            <p:strVal val="#ppt_y"/>
                                          </p:val>
                                        </p:tav>
                                      </p:tavLst>
                                    </p:anim>
                                    <p:animEffect transition="in" filter="wipe(up)">
                                      <p:cBhvr>
                                        <p:cTn id="67" dur="500"/>
                                        <p:tgtEl>
                                          <p:spTgt spid="6">
                                            <p:txEl>
                                              <p:pRg st="8" end="8"/>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6">
                                            <p:txEl>
                                              <p:pRg st="9" end="9"/>
                                            </p:txEl>
                                          </p:spTgt>
                                        </p:tgtEl>
                                        <p:attrNameLst>
                                          <p:attrName>style.visibility</p:attrName>
                                        </p:attrNameLst>
                                      </p:cBhvr>
                                      <p:to>
                                        <p:strVal val="visible"/>
                                      </p:to>
                                    </p:set>
                                    <p:anim calcmode="lin" valueType="num">
                                      <p:cBhvr additive="base">
                                        <p:cTn id="72"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12" presetClass="entr" presetSubtype="4" fill="hold" nodeType="clickEffect">
                                  <p:stCondLst>
                                    <p:cond delay="0"/>
                                  </p:stCondLst>
                                  <p:childTnLst>
                                    <p:set>
                                      <p:cBhvr>
                                        <p:cTn id="77" dur="1" fill="hold">
                                          <p:stCondLst>
                                            <p:cond delay="0"/>
                                          </p:stCondLst>
                                        </p:cTn>
                                        <p:tgtEl>
                                          <p:spTgt spid="6">
                                            <p:txEl>
                                              <p:pRg st="10" end="10"/>
                                            </p:txEl>
                                          </p:spTgt>
                                        </p:tgtEl>
                                        <p:attrNameLst>
                                          <p:attrName>style.visibility</p:attrName>
                                        </p:attrNameLst>
                                      </p:cBhvr>
                                      <p:to>
                                        <p:strVal val="visible"/>
                                      </p:to>
                                    </p:set>
                                    <p:anim calcmode="lin" valueType="num">
                                      <p:cBhvr additive="base">
                                        <p:cTn id="78" dur="500"/>
                                        <p:tgtEl>
                                          <p:spTgt spid="6">
                                            <p:txEl>
                                              <p:pRg st="10" end="10"/>
                                            </p:txEl>
                                          </p:spTgt>
                                        </p:tgtEl>
                                        <p:attrNameLst>
                                          <p:attrName>ppt_y</p:attrName>
                                        </p:attrNameLst>
                                      </p:cBhvr>
                                      <p:tavLst>
                                        <p:tav tm="0">
                                          <p:val>
                                            <p:strVal val="#ppt_y+#ppt_h*1.125000"/>
                                          </p:val>
                                        </p:tav>
                                        <p:tav tm="100000">
                                          <p:val>
                                            <p:strVal val="#ppt_y"/>
                                          </p:val>
                                        </p:tav>
                                      </p:tavLst>
                                    </p:anim>
                                    <p:animEffect transition="in" filter="wipe(up)">
                                      <p:cBhvr>
                                        <p:cTn id="79" dur="500"/>
                                        <p:tgtEl>
                                          <p:spTgt spid="6">
                                            <p:txEl>
                                              <p:pRg st="10" end="1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6">
                                            <p:txEl>
                                              <p:pRg st="11" end="11"/>
                                            </p:txEl>
                                          </p:spTgt>
                                        </p:tgtEl>
                                        <p:attrNameLst>
                                          <p:attrName>style.visibility</p:attrName>
                                        </p:attrNameLst>
                                      </p:cBhvr>
                                      <p:to>
                                        <p:strVal val="visible"/>
                                      </p:to>
                                    </p:set>
                                    <p:anim calcmode="lin" valueType="num">
                                      <p:cBhvr additive="base">
                                        <p:cTn id="84" dur="500" fill="hold"/>
                                        <p:tgtEl>
                                          <p:spTgt spid="6">
                                            <p:txEl>
                                              <p:pRg st="11" end="11"/>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6">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12" presetClass="entr" presetSubtype="4" fill="hold" nodeType="clickEffect">
                                  <p:stCondLst>
                                    <p:cond delay="0"/>
                                  </p:stCondLst>
                                  <p:childTnLst>
                                    <p:set>
                                      <p:cBhvr>
                                        <p:cTn id="89" dur="1" fill="hold">
                                          <p:stCondLst>
                                            <p:cond delay="0"/>
                                          </p:stCondLst>
                                        </p:cTn>
                                        <p:tgtEl>
                                          <p:spTgt spid="6">
                                            <p:txEl>
                                              <p:pRg st="12" end="12"/>
                                            </p:txEl>
                                          </p:spTgt>
                                        </p:tgtEl>
                                        <p:attrNameLst>
                                          <p:attrName>style.visibility</p:attrName>
                                        </p:attrNameLst>
                                      </p:cBhvr>
                                      <p:to>
                                        <p:strVal val="visible"/>
                                      </p:to>
                                    </p:set>
                                    <p:anim calcmode="lin" valueType="num">
                                      <p:cBhvr additive="base">
                                        <p:cTn id="90" dur="500"/>
                                        <p:tgtEl>
                                          <p:spTgt spid="6">
                                            <p:txEl>
                                              <p:pRg st="12" end="12"/>
                                            </p:txEl>
                                          </p:spTgt>
                                        </p:tgtEl>
                                        <p:attrNameLst>
                                          <p:attrName>ppt_y</p:attrName>
                                        </p:attrNameLst>
                                      </p:cBhvr>
                                      <p:tavLst>
                                        <p:tav tm="0">
                                          <p:val>
                                            <p:strVal val="#ppt_y+#ppt_h*1.125000"/>
                                          </p:val>
                                        </p:tav>
                                        <p:tav tm="100000">
                                          <p:val>
                                            <p:strVal val="#ppt_y"/>
                                          </p:val>
                                        </p:tav>
                                      </p:tavLst>
                                    </p:anim>
                                    <p:animEffect transition="in" filter="wipe(up)">
                                      <p:cBhvr>
                                        <p:cTn id="91" dur="500"/>
                                        <p:tgtEl>
                                          <p:spTgt spid="6">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03231" y="872113"/>
            <a:ext cx="8199797" cy="1200329"/>
          </a:xfrm>
          <a:prstGeom prst="rect">
            <a:avLst/>
          </a:prstGeom>
          <a:noFill/>
        </p:spPr>
        <p:txBody>
          <a:bodyPr wrap="square" rtlCol="0">
            <a:spAutoFit/>
          </a:bodyPr>
          <a:lstStyle/>
          <a:p>
            <a:pPr algn="ctr"/>
            <a:r>
              <a:rPr lang="en-US" sz="3600" b="1" dirty="0" smtClean="0"/>
              <a:t>Writing about variables</a:t>
            </a:r>
          </a:p>
          <a:p>
            <a:pPr algn="ctr"/>
            <a:r>
              <a:rPr lang="en-US" sz="3600" b="1" dirty="0" smtClean="0"/>
              <a:t>The not so good!</a:t>
            </a:r>
            <a:endParaRPr lang="en-US" sz="3600" b="1" dirty="0"/>
          </a:p>
        </p:txBody>
      </p:sp>
      <p:sp>
        <p:nvSpPr>
          <p:cNvPr id="3" name="TextBox 2"/>
          <p:cNvSpPr txBox="1"/>
          <p:nvPr/>
        </p:nvSpPr>
        <p:spPr>
          <a:xfrm>
            <a:off x="623898" y="2072442"/>
            <a:ext cx="7653858" cy="2831544"/>
          </a:xfrm>
          <a:prstGeom prst="rect">
            <a:avLst/>
          </a:prstGeom>
          <a:noFill/>
        </p:spPr>
        <p:txBody>
          <a:bodyPr wrap="none" rtlCol="0">
            <a:spAutoFit/>
          </a:bodyPr>
          <a:lstStyle/>
          <a:p>
            <a:r>
              <a:rPr lang="en-US" sz="3200" dirty="0" smtClean="0">
                <a:solidFill>
                  <a:srgbClr val="008000"/>
                </a:solidFill>
              </a:rPr>
              <a:t>Some you have control over some you don’t.</a:t>
            </a:r>
          </a:p>
          <a:p>
            <a:endParaRPr lang="en-US" dirty="0"/>
          </a:p>
          <a:p>
            <a:r>
              <a:rPr lang="en-US" sz="3200" dirty="0" smtClean="0">
                <a:solidFill>
                  <a:srgbClr val="0000FF"/>
                </a:solidFill>
              </a:rPr>
              <a:t>They have different reason’s and a lot more </a:t>
            </a:r>
          </a:p>
          <a:p>
            <a:r>
              <a:rPr lang="en-US" sz="3200" dirty="0" smtClean="0">
                <a:solidFill>
                  <a:srgbClr val="0000FF"/>
                </a:solidFill>
              </a:rPr>
              <a:t>ways to explain them.</a:t>
            </a:r>
          </a:p>
          <a:p>
            <a:endParaRPr lang="en-US" sz="3200" dirty="0">
              <a:solidFill>
                <a:srgbClr val="800000"/>
              </a:solidFill>
            </a:endParaRPr>
          </a:p>
          <a:p>
            <a:r>
              <a:rPr lang="en-US" sz="3200" dirty="0" smtClean="0">
                <a:solidFill>
                  <a:srgbClr val="800000"/>
                </a:solidFill>
              </a:rPr>
              <a:t>You should only have one in an experiment.</a:t>
            </a:r>
            <a:endParaRPr lang="en-US" sz="3200" dirty="0">
              <a:solidFill>
                <a:srgbClr val="800000"/>
              </a:solidFill>
            </a:endParaRPr>
          </a:p>
        </p:txBody>
      </p:sp>
      <p:pic>
        <p:nvPicPr>
          <p:cNvPr id="4" name="Picture 3"/>
          <p:cNvPicPr>
            <a:picLocks noChangeAspect="1"/>
          </p:cNvPicPr>
          <p:nvPr/>
        </p:nvPicPr>
        <p:blipFill>
          <a:blip r:embed="rId2"/>
          <a:stretch>
            <a:fillRect/>
          </a:stretch>
        </p:blipFill>
        <p:spPr>
          <a:xfrm>
            <a:off x="245397" y="-292720"/>
            <a:ext cx="2610183" cy="2250716"/>
          </a:xfrm>
          <a:prstGeom prst="rect">
            <a:avLst/>
          </a:prstGeom>
        </p:spPr>
      </p:pic>
    </p:spTree>
    <p:extLst>
      <p:ext uri="{BB962C8B-B14F-4D97-AF65-F5344CB8AC3E}">
        <p14:creationId xmlns:p14="http://schemas.microsoft.com/office/powerpoint/2010/main" val="29528783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arn(inVertic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65159" y="1620654"/>
            <a:ext cx="7583951" cy="4647426"/>
          </a:xfrm>
          <a:prstGeom prst="rect">
            <a:avLst/>
          </a:prstGeom>
        </p:spPr>
        <p:txBody>
          <a:bodyPr wrap="square">
            <a:spAutoFit/>
          </a:bodyPr>
          <a:lstStyle/>
          <a:p>
            <a:r>
              <a:rPr lang="en-US" sz="4000" b="1" dirty="0"/>
              <a:t>Vocabulary Words</a:t>
            </a:r>
          </a:p>
          <a:p>
            <a:r>
              <a:rPr lang="en-US" dirty="0"/>
              <a:t>	</a:t>
            </a:r>
            <a:r>
              <a:rPr lang="en-US" sz="3200" b="1" u="sng" dirty="0" smtClean="0">
                <a:solidFill>
                  <a:srgbClr val="FF0000"/>
                </a:solidFill>
              </a:rPr>
              <a:t>Cooperatively</a:t>
            </a:r>
            <a:r>
              <a:rPr lang="en-US" sz="3200" b="1" dirty="0" smtClean="0">
                <a:solidFill>
                  <a:srgbClr val="FF0000"/>
                </a:solidFill>
              </a:rPr>
              <a:t> </a:t>
            </a:r>
            <a:r>
              <a:rPr lang="en-US" sz="3200" b="1" dirty="0" smtClean="0"/>
              <a:t>:</a:t>
            </a:r>
            <a:r>
              <a:rPr lang="en-US" i="1" dirty="0" smtClean="0"/>
              <a:t>.</a:t>
            </a:r>
            <a:r>
              <a:rPr lang="en-US" sz="3200" dirty="0" smtClean="0"/>
              <a:t> </a:t>
            </a:r>
            <a:r>
              <a:rPr lang="en-US" sz="3200" dirty="0"/>
              <a:t>in working toward a </a:t>
            </a:r>
            <a:r>
              <a:rPr lang="en-US" sz="3200" b="1" dirty="0">
                <a:solidFill>
                  <a:srgbClr val="FF0000"/>
                </a:solidFill>
              </a:rPr>
              <a:t>common </a:t>
            </a:r>
            <a:r>
              <a:rPr lang="en-US" sz="3200" b="1" dirty="0" smtClean="0">
                <a:solidFill>
                  <a:srgbClr val="FF0000"/>
                </a:solidFill>
              </a:rPr>
              <a:t>goal</a:t>
            </a:r>
          </a:p>
          <a:p>
            <a:r>
              <a:rPr lang="en-US" sz="3200" b="1" dirty="0" smtClean="0">
                <a:solidFill>
                  <a:srgbClr val="000000"/>
                </a:solidFill>
              </a:rPr>
              <a:t>The team was successful because they worked </a:t>
            </a:r>
            <a:r>
              <a:rPr lang="en-US" sz="3200" b="1" dirty="0" smtClean="0">
                <a:solidFill>
                  <a:srgbClr val="FF0000"/>
                </a:solidFill>
              </a:rPr>
              <a:t>cooperatively.</a:t>
            </a:r>
            <a:endParaRPr lang="en-US" sz="3200" b="1" dirty="0" smtClean="0"/>
          </a:p>
          <a:p>
            <a:endParaRPr lang="en-US" sz="3200" b="1" dirty="0" smtClean="0">
              <a:solidFill>
                <a:srgbClr val="FF0000"/>
              </a:solidFill>
            </a:endParaRPr>
          </a:p>
          <a:p>
            <a:r>
              <a:rPr lang="en-US" sz="3200" b="1" dirty="0" smtClean="0"/>
              <a:t>	</a:t>
            </a:r>
            <a:r>
              <a:rPr lang="en-US" sz="3200" b="1" u="sng" dirty="0" smtClean="0">
                <a:solidFill>
                  <a:srgbClr val="FF0000"/>
                </a:solidFill>
              </a:rPr>
              <a:t>experimental</a:t>
            </a:r>
            <a:r>
              <a:rPr lang="en-US" sz="3200" b="1" dirty="0" smtClean="0"/>
              <a:t>: </a:t>
            </a:r>
            <a:r>
              <a:rPr lang="en-US" sz="3200" b="1" dirty="0" smtClean="0">
                <a:solidFill>
                  <a:srgbClr val="FF0000"/>
                </a:solidFill>
              </a:rPr>
              <a:t>untested ideas</a:t>
            </a:r>
          </a:p>
          <a:p>
            <a:r>
              <a:rPr lang="en-US" sz="3200" b="1" dirty="0" smtClean="0">
                <a:solidFill>
                  <a:srgbClr val="000000"/>
                </a:solidFill>
              </a:rPr>
              <a:t>The company didn’t know if the </a:t>
            </a:r>
            <a:r>
              <a:rPr lang="en-US" sz="3200" b="1" dirty="0" smtClean="0">
                <a:solidFill>
                  <a:srgbClr val="FF0000"/>
                </a:solidFill>
              </a:rPr>
              <a:t>experimental</a:t>
            </a:r>
            <a:r>
              <a:rPr lang="en-US" sz="3200" b="1" dirty="0" smtClean="0">
                <a:solidFill>
                  <a:srgbClr val="000000"/>
                </a:solidFill>
              </a:rPr>
              <a:t> drug would be successful.</a:t>
            </a:r>
            <a:endParaRPr lang="en-US" sz="3200" b="1" dirty="0">
              <a:solidFill>
                <a:srgbClr val="000000"/>
              </a:solidFill>
            </a:endParaRPr>
          </a:p>
        </p:txBody>
      </p:sp>
      <p:pic>
        <p:nvPicPr>
          <p:cNvPr id="6" name="Picture 5"/>
          <p:cNvPicPr>
            <a:picLocks noChangeAspect="1"/>
          </p:cNvPicPr>
          <p:nvPr/>
        </p:nvPicPr>
        <p:blipFill>
          <a:blip r:embed="rId2"/>
          <a:stretch>
            <a:fillRect/>
          </a:stretch>
        </p:blipFill>
        <p:spPr>
          <a:xfrm>
            <a:off x="7067330" y="1"/>
            <a:ext cx="2076669" cy="2013356"/>
          </a:xfrm>
          <a:prstGeom prst="rect">
            <a:avLst/>
          </a:prstGeom>
        </p:spPr>
      </p:pic>
    </p:spTree>
    <p:extLst>
      <p:ext uri="{BB962C8B-B14F-4D97-AF65-F5344CB8AC3E}">
        <p14:creationId xmlns:p14="http://schemas.microsoft.com/office/powerpoint/2010/main" val="28926869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08821" y="364863"/>
            <a:ext cx="4572000" cy="1754327"/>
          </a:xfrm>
          <a:prstGeom prst="rect">
            <a:avLst/>
          </a:prstGeom>
        </p:spPr>
        <p:txBody>
          <a:bodyPr>
            <a:spAutoFit/>
          </a:bodyPr>
          <a:lstStyle/>
          <a:p>
            <a:pPr algn="ctr"/>
            <a:r>
              <a:rPr lang="en-US" sz="3600" b="1" dirty="0"/>
              <a:t>Writing about variables</a:t>
            </a:r>
          </a:p>
          <a:p>
            <a:pPr algn="ctr"/>
            <a:r>
              <a:rPr lang="en-US" sz="3600" b="1" dirty="0"/>
              <a:t>The </a:t>
            </a:r>
            <a:r>
              <a:rPr lang="en-US" sz="3600" b="1" dirty="0" smtClean="0"/>
              <a:t>much betters!</a:t>
            </a:r>
            <a:endParaRPr lang="en-US" sz="3600" b="1" dirty="0"/>
          </a:p>
        </p:txBody>
      </p:sp>
      <p:sp>
        <p:nvSpPr>
          <p:cNvPr id="3" name="TextBox 2"/>
          <p:cNvSpPr txBox="1"/>
          <p:nvPr/>
        </p:nvSpPr>
        <p:spPr>
          <a:xfrm>
            <a:off x="24358" y="2119190"/>
            <a:ext cx="9648795" cy="4093428"/>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3200" b="1" dirty="0" smtClean="0">
                <a:ln w="1905"/>
                <a:solidFill>
                  <a:srgbClr val="000000"/>
                </a:solidFill>
                <a:effectLst>
                  <a:innerShdw blurRad="69850" dist="43180" dir="5400000">
                    <a:srgbClr val="000000">
                      <a:alpha val="65000"/>
                    </a:srgbClr>
                  </a:innerShdw>
                </a:effectLst>
                <a:latin typeface="+mj-lt"/>
              </a:rPr>
              <a:t>A variable is </a:t>
            </a:r>
            <a:r>
              <a:rPr lang="en-US" sz="3200" b="1" dirty="0" smtClean="0">
                <a:ln w="1905"/>
                <a:solidFill>
                  <a:srgbClr val="000000"/>
                </a:solidFill>
                <a:effectLst>
                  <a:innerShdw blurRad="69850" dist="43180" dir="5400000">
                    <a:srgbClr val="000000">
                      <a:alpha val="65000"/>
                    </a:srgbClr>
                  </a:innerShdw>
                </a:effectLst>
                <a:latin typeface="+mj-lt"/>
              </a:rPr>
              <a:t>something </a:t>
            </a:r>
            <a:r>
              <a:rPr lang="en-US" sz="3200" b="1" dirty="0" smtClean="0">
                <a:ln w="1905"/>
                <a:solidFill>
                  <a:srgbClr val="000000"/>
                </a:solidFill>
                <a:effectLst>
                  <a:innerShdw blurRad="69850" dist="43180" dir="5400000">
                    <a:srgbClr val="000000">
                      <a:alpha val="65000"/>
                    </a:srgbClr>
                  </a:innerShdw>
                </a:effectLst>
                <a:latin typeface="+mj-lt"/>
              </a:rPr>
              <a:t>that can be changed.  </a:t>
            </a:r>
          </a:p>
          <a:p>
            <a:r>
              <a:rPr lang="en-US" sz="3200" b="1" dirty="0" smtClean="0">
                <a:ln w="1905"/>
                <a:solidFill>
                  <a:srgbClr val="000000"/>
                </a:solidFill>
                <a:effectLst>
                  <a:innerShdw blurRad="69850" dist="43180" dir="5400000">
                    <a:srgbClr val="000000">
                      <a:alpha val="65000"/>
                    </a:srgbClr>
                  </a:innerShdw>
                </a:effectLst>
                <a:latin typeface="+mj-lt"/>
              </a:rPr>
              <a:t>The smartest thing to do is to test one</a:t>
            </a:r>
          </a:p>
          <a:p>
            <a:r>
              <a:rPr lang="en-US" sz="3200" b="1" dirty="0" smtClean="0">
                <a:ln w="1905"/>
                <a:solidFill>
                  <a:srgbClr val="000000"/>
                </a:solidFill>
                <a:effectLst>
                  <a:innerShdw blurRad="69850" dist="43180" dir="5400000">
                    <a:srgbClr val="000000">
                      <a:alpha val="65000"/>
                    </a:srgbClr>
                  </a:innerShdw>
                </a:effectLst>
                <a:latin typeface="+mj-lt"/>
              </a:rPr>
              <a:t> variable at a time.</a:t>
            </a:r>
          </a:p>
          <a:p>
            <a:endParaRPr 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endParaRPr lang="en-US" b="1" dirty="0" smtClean="0">
              <a:ln w="1905"/>
              <a:solidFill>
                <a:srgbClr val="000000"/>
              </a:solidFill>
              <a:effectLst>
                <a:innerShdw blurRad="69850" dist="43180" dir="5400000">
                  <a:srgbClr val="000000">
                    <a:alpha val="65000"/>
                  </a:srgbClr>
                </a:innerShdw>
              </a:effectLst>
            </a:endParaRPr>
          </a:p>
          <a:p>
            <a:r>
              <a:rPr lang="en-US" sz="3200" b="1" dirty="0" smtClean="0">
                <a:ln w="1905"/>
                <a:solidFill>
                  <a:srgbClr val="000000"/>
                </a:solidFill>
                <a:effectLst>
                  <a:innerShdw blurRad="69850" dist="43180" dir="5400000">
                    <a:srgbClr val="000000">
                      <a:alpha val="65000"/>
                    </a:srgbClr>
                  </a:innerShdw>
                </a:effectLst>
              </a:rPr>
              <a:t>A variable is something you can change during an</a:t>
            </a:r>
          </a:p>
          <a:p>
            <a:r>
              <a:rPr lang="en-US" sz="3200" b="1" dirty="0" smtClean="0">
                <a:ln w="1905"/>
                <a:solidFill>
                  <a:srgbClr val="000000"/>
                </a:solidFill>
                <a:effectLst>
                  <a:innerShdw blurRad="69850" dist="43180" dir="5400000">
                    <a:srgbClr val="000000">
                      <a:alpha val="65000"/>
                    </a:srgbClr>
                  </a:innerShdw>
                </a:effectLst>
              </a:rPr>
              <a:t>experiment.  It can be something you can control </a:t>
            </a:r>
          </a:p>
          <a:p>
            <a:r>
              <a:rPr lang="en-US" sz="3200" b="1" dirty="0" smtClean="0">
                <a:ln w="1905"/>
                <a:solidFill>
                  <a:srgbClr val="000000"/>
                </a:solidFill>
                <a:effectLst>
                  <a:innerShdw blurRad="69850" dist="43180" dir="5400000">
                    <a:srgbClr val="000000">
                      <a:alpha val="65000"/>
                    </a:srgbClr>
                  </a:innerShdw>
                </a:effectLst>
              </a:rPr>
              <a:t>or something you can’t control during an experiment. </a:t>
            </a:r>
          </a:p>
          <a:p>
            <a:r>
              <a:rPr lang="en-US" sz="3200" b="1" dirty="0" smtClean="0">
                <a:ln w="1905"/>
                <a:solidFill>
                  <a:srgbClr val="000000"/>
                </a:solidFill>
                <a:effectLst>
                  <a:innerShdw blurRad="69850" dist="43180" dir="5400000">
                    <a:srgbClr val="000000">
                      <a:alpha val="65000"/>
                    </a:srgbClr>
                  </a:innerShdw>
                </a:effectLst>
              </a:rPr>
              <a:t>You should only change one variable at a time.</a:t>
            </a:r>
            <a:endParaRPr lang="en-US" sz="3200" b="1" dirty="0">
              <a:ln w="1905"/>
              <a:solidFill>
                <a:srgbClr val="000000"/>
              </a:solidFill>
              <a:effectLst>
                <a:innerShdw blurRad="69850" dist="43180" dir="5400000">
                  <a:srgbClr val="000000">
                    <a:alpha val="65000"/>
                  </a:srgbClr>
                </a:innerShdw>
              </a:effectLst>
            </a:endParaRPr>
          </a:p>
        </p:txBody>
      </p:sp>
      <p:pic>
        <p:nvPicPr>
          <p:cNvPr id="4" name="Picture 3"/>
          <p:cNvPicPr>
            <a:picLocks noChangeAspect="1"/>
          </p:cNvPicPr>
          <p:nvPr/>
        </p:nvPicPr>
        <p:blipFill>
          <a:blip r:embed="rId2"/>
          <a:stretch>
            <a:fillRect/>
          </a:stretch>
        </p:blipFill>
        <p:spPr>
          <a:xfrm>
            <a:off x="972918" y="168834"/>
            <a:ext cx="1708538" cy="1670570"/>
          </a:xfrm>
          <a:prstGeom prst="rect">
            <a:avLst/>
          </a:prstGeom>
        </p:spPr>
      </p:pic>
    </p:spTree>
    <p:extLst>
      <p:ext uri="{BB962C8B-B14F-4D97-AF65-F5344CB8AC3E}">
        <p14:creationId xmlns:p14="http://schemas.microsoft.com/office/powerpoint/2010/main" val="363216083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85416" y="0"/>
            <a:ext cx="3125300" cy="2636634"/>
          </a:xfrm>
          <a:prstGeom prst="rect">
            <a:avLst/>
          </a:prstGeom>
        </p:spPr>
      </p:pic>
      <p:sp>
        <p:nvSpPr>
          <p:cNvPr id="3" name="Rectangle 2"/>
          <p:cNvSpPr/>
          <p:nvPr/>
        </p:nvSpPr>
        <p:spPr>
          <a:xfrm>
            <a:off x="285416" y="2636634"/>
            <a:ext cx="8673063" cy="3539431"/>
          </a:xfrm>
          <a:prstGeom prst="rect">
            <a:avLst/>
          </a:prstGeom>
        </p:spPr>
        <p:txBody>
          <a:bodyPr wrap="square">
            <a:spAutoFit/>
          </a:bodyPr>
          <a:lstStyle/>
          <a:p>
            <a:r>
              <a:rPr lang="en-US" sz="2800" i="1" dirty="0" smtClean="0"/>
              <a:t>You and friends are having a debate about how chewing different brands of bubble gum affects the diameter of the bubble blown. You need to design an experiment using the steps of the scientific method (problem statement, hypothesis, materials experiment/procedure, observations, and conclusion). In the experiment section, make certain that your procedure is numbered in steps and you include the materials list. </a:t>
            </a:r>
            <a:endParaRPr lang="en-US" sz="2800" dirty="0">
              <a:solidFill>
                <a:srgbClr val="FF0000"/>
              </a:solidFill>
            </a:endParaRPr>
          </a:p>
        </p:txBody>
      </p:sp>
      <p:sp>
        <p:nvSpPr>
          <p:cNvPr id="2" name="TextBox 1"/>
          <p:cNvSpPr txBox="1"/>
          <p:nvPr/>
        </p:nvSpPr>
        <p:spPr>
          <a:xfrm>
            <a:off x="1873362" y="279538"/>
            <a:ext cx="6174887" cy="707886"/>
          </a:xfrm>
          <a:prstGeom prst="rect">
            <a:avLst/>
          </a:prstGeom>
          <a:noFill/>
        </p:spPr>
        <p:txBody>
          <a:bodyPr wrap="none" rtlCol="0">
            <a:spAutoFit/>
          </a:bodyPr>
          <a:lstStyle/>
          <a:p>
            <a:r>
              <a:rPr lang="en-US" sz="4000" dirty="0" smtClean="0"/>
              <a:t>Design your own experiment</a:t>
            </a:r>
            <a:endParaRPr lang="en-US" sz="4000" dirty="0"/>
          </a:p>
        </p:txBody>
      </p:sp>
      <p:sp>
        <p:nvSpPr>
          <p:cNvPr id="5" name="TextBox 4"/>
          <p:cNvSpPr txBox="1"/>
          <p:nvPr/>
        </p:nvSpPr>
        <p:spPr>
          <a:xfrm>
            <a:off x="5135432" y="1566409"/>
            <a:ext cx="2271876" cy="646331"/>
          </a:xfrm>
          <a:prstGeom prst="rect">
            <a:avLst/>
          </a:prstGeom>
          <a:noFill/>
        </p:spPr>
        <p:txBody>
          <a:bodyPr wrap="none" rtlCol="0">
            <a:spAutoFit/>
          </a:bodyPr>
          <a:lstStyle/>
          <a:p>
            <a:r>
              <a:rPr lang="en-US" sz="3600" b="1" i="1" u="sng" dirty="0" smtClean="0">
                <a:solidFill>
                  <a:srgbClr val="FF0000"/>
                </a:solidFill>
              </a:rPr>
              <a:t>Example 1</a:t>
            </a:r>
            <a:endParaRPr lang="en-US" sz="3600" b="1" i="1" u="sng"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41784"/>
            <a:ext cx="8931750" cy="6555642"/>
          </a:xfrm>
          <a:prstGeom prst="rect">
            <a:avLst/>
          </a:prstGeom>
        </p:spPr>
        <p:txBody>
          <a:bodyPr wrap="square">
            <a:spAutoFit/>
          </a:bodyPr>
          <a:lstStyle/>
          <a:p>
            <a:r>
              <a:rPr lang="en-US" sz="2800" b="1" dirty="0" smtClean="0"/>
              <a:t>Lab Write-Up Format</a:t>
            </a:r>
          </a:p>
          <a:p>
            <a:pPr marL="571500" indent="-571500">
              <a:buAutoNum type="romanUcPeriod"/>
            </a:pPr>
            <a:r>
              <a:rPr lang="en-US" sz="2800" b="1" u="sng" dirty="0" smtClean="0"/>
              <a:t>TITLE: </a:t>
            </a:r>
            <a:r>
              <a:rPr lang="en-US" sz="2800" dirty="0" smtClean="0"/>
              <a:t>Bubble Time</a:t>
            </a:r>
          </a:p>
          <a:p>
            <a:pPr marL="571500" indent="-571500"/>
            <a:r>
              <a:rPr lang="en-US" sz="2800" b="1" u="sng" dirty="0" smtClean="0"/>
              <a:t> </a:t>
            </a:r>
          </a:p>
          <a:p>
            <a:r>
              <a:rPr lang="en-US" sz="2800" b="1" dirty="0" smtClean="0"/>
              <a:t>II.  </a:t>
            </a:r>
            <a:r>
              <a:rPr lang="en-US" sz="2800" b="1" u="sng" dirty="0" smtClean="0"/>
              <a:t>PURPOSE:  </a:t>
            </a:r>
            <a:r>
              <a:rPr lang="en-US" sz="2800" dirty="0" smtClean="0"/>
              <a:t>Do different brands of gum affect the diameter of a bubble that has been blown?</a:t>
            </a:r>
            <a:r>
              <a:rPr lang="en-US" sz="2800" b="1" u="sng" dirty="0" smtClean="0"/>
              <a:t> </a:t>
            </a:r>
          </a:p>
          <a:p>
            <a:pPr marL="571500" indent="-571500"/>
            <a:endParaRPr lang="en-US" sz="2800" b="1" u="sng" dirty="0" smtClean="0"/>
          </a:p>
          <a:p>
            <a:pPr marL="571500" indent="-571500">
              <a:buAutoNum type="romanUcPeriod" startAt="3"/>
            </a:pPr>
            <a:r>
              <a:rPr lang="en-US" sz="2800" b="1" u="sng" dirty="0" smtClean="0"/>
              <a:t>HYPOTHESIS:  </a:t>
            </a:r>
            <a:r>
              <a:rPr lang="en-US" sz="2800" dirty="0" smtClean="0"/>
              <a:t>If you chew the piece of gum that weighs the most, then the diameter of the bubbles you blow will be larger.</a:t>
            </a:r>
          </a:p>
          <a:p>
            <a:pPr marL="571500" indent="-571500">
              <a:buAutoNum type="romanUcPeriod" startAt="3"/>
            </a:pPr>
            <a:endParaRPr lang="en-US" sz="2800" b="1" u="sng" dirty="0" smtClean="0"/>
          </a:p>
          <a:p>
            <a:r>
              <a:rPr lang="en-US" sz="2800" b="1" dirty="0" smtClean="0"/>
              <a:t>IV.  </a:t>
            </a:r>
            <a:r>
              <a:rPr lang="en-US" sz="2800" b="1" u="sng" dirty="0" smtClean="0"/>
              <a:t>MATERIALS: </a:t>
            </a:r>
            <a:r>
              <a:rPr lang="en-US" sz="2800" dirty="0" smtClean="0"/>
              <a:t>		 gum “A”				Ruler</a:t>
            </a:r>
          </a:p>
          <a:p>
            <a:r>
              <a:rPr lang="en-US" sz="2800" dirty="0" smtClean="0"/>
              <a:t>							 gum “B”			      Pencil</a:t>
            </a:r>
          </a:p>
          <a:p>
            <a:r>
              <a:rPr lang="en-US" sz="2800" dirty="0" smtClean="0"/>
              <a:t>				          		 gum “C”			One participant to					         						chew gum</a:t>
            </a:r>
            <a:endParaRPr lang="en-US" sz="2800" b="1" u="sng" dirty="0" smtClean="0"/>
          </a:p>
          <a:p>
            <a:pPr marL="571500" indent="-571500"/>
            <a:r>
              <a:rPr lang="en-US" sz="2800" b="1" u="sng" dirty="0" smtClean="0"/>
              <a:t>   </a:t>
            </a:r>
          </a:p>
        </p:txBody>
      </p:sp>
      <p:pic>
        <p:nvPicPr>
          <p:cNvPr id="4" name="Picture 3"/>
          <p:cNvPicPr>
            <a:picLocks noChangeAspect="1"/>
          </p:cNvPicPr>
          <p:nvPr/>
        </p:nvPicPr>
        <p:blipFill>
          <a:blip r:embed="rId2"/>
          <a:stretch>
            <a:fillRect/>
          </a:stretch>
        </p:blipFill>
        <p:spPr>
          <a:xfrm>
            <a:off x="6199495" y="-457072"/>
            <a:ext cx="3435661" cy="3471731"/>
          </a:xfrm>
          <a:prstGeom prst="rect">
            <a:avLst/>
          </a:prstGeom>
        </p:spPr>
      </p:pic>
      <p:sp>
        <p:nvSpPr>
          <p:cNvPr id="5" name="TextBox 4"/>
          <p:cNvSpPr txBox="1"/>
          <p:nvPr/>
        </p:nvSpPr>
        <p:spPr>
          <a:xfrm>
            <a:off x="5219162" y="441784"/>
            <a:ext cx="1167394" cy="369332"/>
          </a:xfrm>
          <a:prstGeom prst="rect">
            <a:avLst/>
          </a:prstGeom>
          <a:noFill/>
        </p:spPr>
        <p:txBody>
          <a:bodyPr wrap="none" rtlCol="0">
            <a:spAutoFit/>
          </a:bodyPr>
          <a:lstStyle/>
          <a:p>
            <a:r>
              <a:rPr lang="en-US" b="1" dirty="0" smtClean="0">
                <a:solidFill>
                  <a:srgbClr val="FF0000"/>
                </a:solidFill>
              </a:rPr>
              <a:t>Example 1</a:t>
            </a:r>
            <a:endParaRPr lang="en-US" b="1"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0341" y="1258052"/>
            <a:ext cx="8447116" cy="5078314"/>
          </a:xfrm>
          <a:prstGeom prst="rect">
            <a:avLst/>
          </a:prstGeom>
        </p:spPr>
        <p:txBody>
          <a:bodyPr wrap="square">
            <a:spAutoFit/>
          </a:bodyPr>
          <a:lstStyle/>
          <a:p>
            <a:r>
              <a:rPr lang="en-US" dirty="0" smtClean="0"/>
              <a:t>1. Tear off a piece of gum A  (Bubble Yum) , Orbit gum (B), and Big Red (C) so that each piece is the same size. Repeat this until you have 3 pieces of each brand of gum.</a:t>
            </a:r>
          </a:p>
          <a:p>
            <a:r>
              <a:rPr lang="en-US" dirty="0" smtClean="0"/>
              <a:t>2. Make a data table to hold the data collected during the experiment. It should have four rows and five columns. Label the first row with “Trial 1”, “Trial 2”, and “Trial 3” in the second to fourth columns and “Average Diameter” in the fifth column. In the first column, label rows 2 through 4 with the brand names of the bubble gum.</a:t>
            </a:r>
          </a:p>
          <a:p>
            <a:r>
              <a:rPr lang="en-US" dirty="0" smtClean="0"/>
              <a:t>3. Have the participant chew the first piece of the Bubble Yum for one minute and then blow a bubble with the gum. Measure the diameter of the bubble before it pops with the ruler and record this number in the “Trial 1” column for Bubble Yum.</a:t>
            </a:r>
          </a:p>
          <a:p>
            <a:r>
              <a:rPr lang="en-US" dirty="0" smtClean="0"/>
              <a:t>4. Have the participant chew the second piece of Bubble Yum for one minute and then blow a bubble with the gum. Measure the diameter of the bubble before it pops with the ruler and record this number in the “Trial 2” column for Bubble Yum.</a:t>
            </a:r>
          </a:p>
          <a:p>
            <a:r>
              <a:rPr lang="en-US" dirty="0" smtClean="0"/>
              <a:t>5. Have the participant chew the third piece of Bubble Yum for one minute and then blow a bubble with the gum. Measure the diameter of the bubble before it pops with the ruler and record this number in the “Trial 3” column for Bubble Yum.</a:t>
            </a:r>
          </a:p>
          <a:p>
            <a:r>
              <a:rPr lang="en-US" dirty="0" smtClean="0"/>
              <a:t>6. Average the diameters for trials 1 through 3 and record this number in the “Average Diameter” column for Bubble Yum.</a:t>
            </a:r>
          </a:p>
          <a:p>
            <a:r>
              <a:rPr lang="en-US" dirty="0" smtClean="0"/>
              <a:t>7. Repeat steps 3 through 6 for Orbit gum and Big Red gum.</a:t>
            </a:r>
            <a:endParaRPr lang="en-US" dirty="0"/>
          </a:p>
        </p:txBody>
      </p:sp>
      <p:sp>
        <p:nvSpPr>
          <p:cNvPr id="4" name="TextBox 3"/>
          <p:cNvSpPr txBox="1"/>
          <p:nvPr/>
        </p:nvSpPr>
        <p:spPr>
          <a:xfrm>
            <a:off x="400341" y="230832"/>
            <a:ext cx="2132314" cy="461665"/>
          </a:xfrm>
          <a:prstGeom prst="rect">
            <a:avLst/>
          </a:prstGeom>
          <a:noFill/>
        </p:spPr>
        <p:txBody>
          <a:bodyPr wrap="none" rtlCol="0">
            <a:spAutoFit/>
          </a:bodyPr>
          <a:lstStyle/>
          <a:p>
            <a:r>
              <a:rPr lang="en-US" sz="2400" b="1" dirty="0" smtClean="0"/>
              <a:t>V.  PROCEDURE</a:t>
            </a:r>
            <a:endParaRPr lang="en-US" sz="2400" b="1" dirty="0"/>
          </a:p>
        </p:txBody>
      </p:sp>
      <p:sp>
        <p:nvSpPr>
          <p:cNvPr id="5" name="TextBox 4"/>
          <p:cNvSpPr txBox="1"/>
          <p:nvPr/>
        </p:nvSpPr>
        <p:spPr>
          <a:xfrm>
            <a:off x="5219162" y="692497"/>
            <a:ext cx="1167394" cy="369332"/>
          </a:xfrm>
          <a:prstGeom prst="rect">
            <a:avLst/>
          </a:prstGeom>
          <a:noFill/>
        </p:spPr>
        <p:txBody>
          <a:bodyPr wrap="none" rtlCol="0">
            <a:spAutoFit/>
          </a:bodyPr>
          <a:lstStyle/>
          <a:p>
            <a:r>
              <a:rPr lang="en-US" b="1" dirty="0" smtClean="0">
                <a:solidFill>
                  <a:srgbClr val="FF0000"/>
                </a:solidFill>
              </a:rPr>
              <a:t>Example 1</a:t>
            </a:r>
            <a:endParaRPr lang="en-US" b="1"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2633" y="335845"/>
            <a:ext cx="8186287" cy="3693319"/>
          </a:xfrm>
          <a:prstGeom prst="rect">
            <a:avLst/>
          </a:prstGeom>
        </p:spPr>
        <p:txBody>
          <a:bodyPr wrap="square">
            <a:spAutoFit/>
          </a:bodyPr>
          <a:lstStyle/>
          <a:p>
            <a:r>
              <a:rPr lang="en-US" b="1" dirty="0" smtClean="0"/>
              <a:t>Experiment Group</a:t>
            </a:r>
            <a:r>
              <a:rPr lang="en-US" dirty="0" smtClean="0"/>
              <a:t>: participant chewing the gum</a:t>
            </a:r>
          </a:p>
          <a:p>
            <a:r>
              <a:rPr lang="en-US" b="1" dirty="0" smtClean="0"/>
              <a:t>Independent Variable</a:t>
            </a:r>
            <a:r>
              <a:rPr lang="en-US" dirty="0" smtClean="0"/>
              <a:t>: the brands of gum</a:t>
            </a:r>
          </a:p>
          <a:p>
            <a:r>
              <a:rPr lang="en-US" b="1" dirty="0" smtClean="0"/>
              <a:t>Dependent Variable</a:t>
            </a:r>
            <a:r>
              <a:rPr lang="en-US" dirty="0" smtClean="0"/>
              <a:t>: average size of diameter of bubbles blown</a:t>
            </a:r>
          </a:p>
          <a:p>
            <a:r>
              <a:rPr lang="en-US" b="1" dirty="0" smtClean="0"/>
              <a:t>Observations/Data Collection</a:t>
            </a:r>
            <a:r>
              <a:rPr lang="en-US" dirty="0" smtClean="0"/>
              <a:t>: In this step you would record any observations from the experiment that you could actually see. Was the participant tiring or struggling to blow the bubbles?</a:t>
            </a:r>
          </a:p>
          <a:p>
            <a:r>
              <a:rPr lang="en-US" dirty="0" smtClean="0"/>
              <a:t>Were the sizes of the piece of bubble gum the same? Anything that you could actually</a:t>
            </a:r>
          </a:p>
          <a:p>
            <a:r>
              <a:rPr lang="en-US" dirty="0" smtClean="0"/>
              <a:t>see during the experiment would be an observation.</a:t>
            </a:r>
          </a:p>
          <a:p>
            <a:r>
              <a:rPr lang="en-US" b="1" dirty="0" smtClean="0"/>
              <a:t>Conclusions: </a:t>
            </a:r>
            <a:r>
              <a:rPr lang="en-US" dirty="0" smtClean="0"/>
              <a:t>In this step you would analyze and draw conclusions from your data. This</a:t>
            </a:r>
          </a:p>
          <a:p>
            <a:r>
              <a:rPr lang="en-US" dirty="0" smtClean="0"/>
              <a:t>is where you might make </a:t>
            </a:r>
            <a:r>
              <a:rPr lang="en-US" b="1" dirty="0" smtClean="0"/>
              <a:t>inferences</a:t>
            </a:r>
            <a:r>
              <a:rPr lang="en-US" dirty="0" smtClean="0"/>
              <a:t> about the data and how it relates back to your</a:t>
            </a:r>
          </a:p>
          <a:p>
            <a:r>
              <a:rPr lang="en-US" dirty="0" smtClean="0"/>
              <a:t>hypothesis. Did your results support your hypothesis or reject it? How could you</a:t>
            </a:r>
          </a:p>
          <a:p>
            <a:r>
              <a:rPr lang="en-US" dirty="0" smtClean="0"/>
              <a:t>improve upon this experiment? What would have made this a more credible</a:t>
            </a:r>
          </a:p>
          <a:p>
            <a:r>
              <a:rPr lang="en-US" dirty="0" smtClean="0"/>
              <a:t>experiment?</a:t>
            </a:r>
            <a:endParaRPr lang="en-US" dirty="0"/>
          </a:p>
        </p:txBody>
      </p:sp>
      <p:pic>
        <p:nvPicPr>
          <p:cNvPr id="3" name="Picture 2"/>
          <p:cNvPicPr>
            <a:picLocks noChangeAspect="1"/>
          </p:cNvPicPr>
          <p:nvPr/>
        </p:nvPicPr>
        <p:blipFill>
          <a:blip r:embed="rId2"/>
          <a:stretch>
            <a:fillRect/>
          </a:stretch>
        </p:blipFill>
        <p:spPr>
          <a:xfrm>
            <a:off x="3758652" y="4029164"/>
            <a:ext cx="1976844" cy="2576844"/>
          </a:xfrm>
          <a:prstGeom prst="rect">
            <a:avLst/>
          </a:prstGeom>
        </p:spPr>
      </p:pic>
      <p:sp>
        <p:nvSpPr>
          <p:cNvPr id="4" name="TextBox 3"/>
          <p:cNvSpPr txBox="1"/>
          <p:nvPr/>
        </p:nvSpPr>
        <p:spPr>
          <a:xfrm>
            <a:off x="3917766" y="4560630"/>
            <a:ext cx="318229" cy="369332"/>
          </a:xfrm>
          <a:prstGeom prst="rect">
            <a:avLst/>
          </a:prstGeom>
          <a:noFill/>
        </p:spPr>
        <p:txBody>
          <a:bodyPr wrap="square" rtlCol="0">
            <a:spAutoFit/>
          </a:bodyPr>
          <a:lstStyle/>
          <a:p>
            <a:r>
              <a:rPr lang="en-US" dirty="0" smtClean="0"/>
              <a:t>A</a:t>
            </a:r>
            <a:endParaRPr lang="en-US" dirty="0"/>
          </a:p>
        </p:txBody>
      </p:sp>
      <p:sp>
        <p:nvSpPr>
          <p:cNvPr id="5" name="TextBox 4"/>
          <p:cNvSpPr txBox="1"/>
          <p:nvPr/>
        </p:nvSpPr>
        <p:spPr>
          <a:xfrm>
            <a:off x="3917766" y="4774254"/>
            <a:ext cx="312906" cy="369332"/>
          </a:xfrm>
          <a:prstGeom prst="rect">
            <a:avLst/>
          </a:prstGeom>
          <a:noFill/>
        </p:spPr>
        <p:txBody>
          <a:bodyPr wrap="square" rtlCol="0">
            <a:spAutoFit/>
          </a:bodyPr>
          <a:lstStyle/>
          <a:p>
            <a:r>
              <a:rPr lang="en-US" dirty="0" smtClean="0"/>
              <a:t>B</a:t>
            </a:r>
            <a:endParaRPr lang="en-US" dirty="0"/>
          </a:p>
        </p:txBody>
      </p:sp>
      <p:sp>
        <p:nvSpPr>
          <p:cNvPr id="6" name="TextBox 5"/>
          <p:cNvSpPr txBox="1"/>
          <p:nvPr/>
        </p:nvSpPr>
        <p:spPr>
          <a:xfrm>
            <a:off x="3917766" y="5143586"/>
            <a:ext cx="312906" cy="369332"/>
          </a:xfrm>
          <a:prstGeom prst="rect">
            <a:avLst/>
          </a:prstGeom>
          <a:noFill/>
        </p:spPr>
        <p:txBody>
          <a:bodyPr wrap="none" rtlCol="0">
            <a:spAutoFit/>
          </a:bodyPr>
          <a:lstStyle/>
          <a:p>
            <a:r>
              <a:rPr lang="en-US" dirty="0" smtClean="0"/>
              <a:t>C</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625" y="1260188"/>
            <a:ext cx="7979214" cy="5355313"/>
          </a:xfrm>
          <a:prstGeom prst="rect">
            <a:avLst/>
          </a:prstGeom>
        </p:spPr>
        <p:txBody>
          <a:bodyPr wrap="square">
            <a:spAutoFit/>
          </a:bodyPr>
          <a:lstStyle/>
          <a:p>
            <a:pPr marL="342900" indent="-342900">
              <a:buAutoNum type="arabicPeriod"/>
            </a:pPr>
            <a:r>
              <a:rPr lang="en-US" dirty="0" smtClean="0"/>
              <a:t>The</a:t>
            </a:r>
            <a:r>
              <a:rPr lang="en-US" b="1" dirty="0" smtClean="0"/>
              <a:t> purpose</a:t>
            </a:r>
            <a:r>
              <a:rPr lang="en-US" dirty="0" smtClean="0"/>
              <a:t> of this lab is to use the Scientific Method to solve a problem. </a:t>
            </a:r>
            <a:br>
              <a:rPr lang="en-US" dirty="0" smtClean="0"/>
            </a:br>
            <a:r>
              <a:rPr lang="en-US" dirty="0" smtClean="0"/>
              <a:t>A) Observe and ask questions that lead to a problem</a:t>
            </a:r>
            <a:br>
              <a:rPr lang="en-US" dirty="0" smtClean="0"/>
            </a:br>
            <a:r>
              <a:rPr lang="en-US" dirty="0" smtClean="0"/>
              <a:t>B) Form a</a:t>
            </a:r>
            <a:r>
              <a:rPr lang="en-US" b="1" dirty="0" smtClean="0"/>
              <a:t> hypothesis </a:t>
            </a:r>
            <a:r>
              <a:rPr lang="en-US" dirty="0" smtClean="0"/>
              <a:t/>
            </a:r>
            <a:br>
              <a:rPr lang="en-US" dirty="0" smtClean="0"/>
            </a:br>
            <a:r>
              <a:rPr lang="en-US" dirty="0" smtClean="0"/>
              <a:t>C)</a:t>
            </a:r>
            <a:r>
              <a:rPr lang="en-US" b="1" dirty="0" smtClean="0"/>
              <a:t> Test </a:t>
            </a:r>
            <a:r>
              <a:rPr lang="en-US" dirty="0" smtClean="0"/>
              <a:t>the hypothesis with a controlled experiment my making observations and gathering data.</a:t>
            </a:r>
            <a:br>
              <a:rPr lang="en-US" dirty="0" smtClean="0"/>
            </a:br>
            <a:r>
              <a:rPr lang="en-US" dirty="0" smtClean="0"/>
              <a:t>D) </a:t>
            </a:r>
            <a:r>
              <a:rPr lang="en-US" b="1" dirty="0" smtClean="0"/>
              <a:t>Analyze</a:t>
            </a:r>
            <a:r>
              <a:rPr lang="en-US" dirty="0" smtClean="0"/>
              <a:t> gathered data</a:t>
            </a:r>
            <a:br>
              <a:rPr lang="en-US" dirty="0" smtClean="0"/>
            </a:br>
            <a:r>
              <a:rPr lang="en-US" dirty="0" smtClean="0"/>
              <a:t>E) Reject or Accept your hypothesis</a:t>
            </a:r>
            <a:br>
              <a:rPr lang="en-US" dirty="0" smtClean="0"/>
            </a:br>
            <a:r>
              <a:rPr lang="en-US" dirty="0" smtClean="0"/>
              <a:t>F) Form a </a:t>
            </a:r>
            <a:r>
              <a:rPr lang="en-US" b="1" dirty="0" smtClean="0"/>
              <a:t>conclusion</a:t>
            </a:r>
            <a:r>
              <a:rPr lang="en-US" dirty="0" smtClean="0"/>
              <a:t/>
            </a:r>
            <a:br>
              <a:rPr lang="en-US" dirty="0" smtClean="0"/>
            </a:br>
            <a:r>
              <a:rPr lang="en-US" dirty="0" smtClean="0"/>
              <a:t/>
            </a:r>
            <a:br>
              <a:rPr lang="en-US" dirty="0" smtClean="0"/>
            </a:br>
            <a:r>
              <a:rPr lang="en-US" b="1" dirty="0" smtClean="0"/>
              <a:t>2. Materials</a:t>
            </a:r>
            <a:r>
              <a:rPr lang="en-US" dirty="0" smtClean="0"/>
              <a:t/>
            </a:r>
            <a:br>
              <a:rPr lang="en-US" dirty="0" smtClean="0"/>
            </a:br>
            <a:r>
              <a:rPr lang="en-US" dirty="0" smtClean="0"/>
              <a:t>2 small pieces of wax paper</a:t>
            </a:r>
            <a:br>
              <a:rPr lang="en-US" dirty="0" smtClean="0"/>
            </a:br>
            <a:r>
              <a:rPr lang="en-US" dirty="0" smtClean="0"/>
              <a:t>1 meter long piece of string</a:t>
            </a:r>
            <a:br>
              <a:rPr lang="en-US" dirty="0" smtClean="0"/>
            </a:br>
            <a:r>
              <a:rPr lang="en-US" dirty="0" smtClean="0"/>
              <a:t>1 meter stick</a:t>
            </a:r>
            <a:br>
              <a:rPr lang="en-US" dirty="0" smtClean="0"/>
            </a:br>
            <a:r>
              <a:rPr lang="en-US" dirty="0" smtClean="0"/>
              <a:t>2 different pieces of bubble gun labeled A and B</a:t>
            </a:r>
            <a:br>
              <a:rPr lang="en-US" dirty="0" smtClean="0"/>
            </a:br>
            <a:r>
              <a:rPr lang="en-US" dirty="0" smtClean="0"/>
              <a:t/>
            </a:r>
            <a:br>
              <a:rPr lang="en-US" dirty="0" smtClean="0"/>
            </a:br>
            <a:r>
              <a:rPr lang="en-US" b="1" dirty="0" smtClean="0"/>
              <a:t>3. READ </a:t>
            </a:r>
            <a:r>
              <a:rPr lang="en-US" dirty="0" smtClean="0"/>
              <a:t>directions carefully before starting the lab.</a:t>
            </a:r>
          </a:p>
          <a:p>
            <a:pPr marL="342900" indent="-342900"/>
            <a:r>
              <a:rPr lang="en-US" dirty="0" smtClean="0"/>
              <a:t>	1. Each group will need one piece of gum labeled A and one labeled B. </a:t>
            </a:r>
          </a:p>
          <a:p>
            <a:pPr marL="342900" indent="-342900"/>
            <a:r>
              <a:rPr lang="en-US" dirty="0" smtClean="0"/>
              <a:t>       2.Make 3 observations about each brand of gum.</a:t>
            </a:r>
            <a:br>
              <a:rPr lang="en-US" dirty="0" smtClean="0"/>
            </a:br>
            <a:endParaRPr lang="en-US" dirty="0"/>
          </a:p>
        </p:txBody>
      </p:sp>
      <p:sp>
        <p:nvSpPr>
          <p:cNvPr id="3" name="TextBox 2"/>
          <p:cNvSpPr txBox="1"/>
          <p:nvPr/>
        </p:nvSpPr>
        <p:spPr>
          <a:xfrm>
            <a:off x="1311768" y="369332"/>
            <a:ext cx="2039678" cy="584776"/>
          </a:xfrm>
          <a:prstGeom prst="rect">
            <a:avLst/>
          </a:prstGeom>
          <a:noFill/>
        </p:spPr>
        <p:txBody>
          <a:bodyPr wrap="none" rtlCol="0">
            <a:spAutoFit/>
          </a:bodyPr>
          <a:lstStyle/>
          <a:p>
            <a:r>
              <a:rPr lang="en-US" sz="3200" b="1" i="1" u="sng" dirty="0" smtClean="0">
                <a:solidFill>
                  <a:srgbClr val="FF0000"/>
                </a:solidFill>
              </a:rPr>
              <a:t>Example 2</a:t>
            </a:r>
            <a:endParaRPr lang="en-US" sz="3200" b="1" i="1" u="sng" dirty="0">
              <a:solidFill>
                <a:srgbClr val="FF0000"/>
              </a:solidFill>
            </a:endParaRPr>
          </a:p>
        </p:txBody>
      </p:sp>
      <p:pic>
        <p:nvPicPr>
          <p:cNvPr id="4" name="Picture 3"/>
          <p:cNvPicPr>
            <a:picLocks noChangeAspect="1"/>
          </p:cNvPicPr>
          <p:nvPr/>
        </p:nvPicPr>
        <p:blipFill>
          <a:blip r:embed="rId2"/>
          <a:stretch>
            <a:fillRect/>
          </a:stretch>
        </p:blipFill>
        <p:spPr>
          <a:xfrm>
            <a:off x="5549016" y="2679696"/>
            <a:ext cx="2785823" cy="232894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3951" y="1144537"/>
            <a:ext cx="7413214" cy="4801315"/>
          </a:xfrm>
          <a:prstGeom prst="rect">
            <a:avLst/>
          </a:prstGeom>
        </p:spPr>
        <p:txBody>
          <a:bodyPr wrap="square">
            <a:spAutoFit/>
          </a:bodyPr>
          <a:lstStyle/>
          <a:p>
            <a:r>
              <a:rPr lang="en-US" b="1" dirty="0" smtClean="0"/>
              <a:t>Observations</a:t>
            </a:r>
            <a:r>
              <a:rPr lang="en-US" dirty="0" smtClean="0"/>
              <a:t/>
            </a:r>
            <a:br>
              <a:rPr lang="en-US" dirty="0" smtClean="0"/>
            </a:br>
            <a:r>
              <a:rPr lang="en-US" dirty="0" smtClean="0"/>
              <a:t>Gum A 							Gum B</a:t>
            </a:r>
            <a:br>
              <a:rPr lang="en-US" dirty="0" smtClean="0"/>
            </a:br>
            <a:r>
              <a:rPr lang="en-US" dirty="0" smtClean="0"/>
              <a:t/>
            </a:r>
            <a:br>
              <a:rPr lang="en-US" dirty="0" smtClean="0"/>
            </a:br>
            <a:r>
              <a:rPr lang="en-US" dirty="0" smtClean="0"/>
              <a:t>1.____________________________ 1.__________________________</a:t>
            </a:r>
            <a:br>
              <a:rPr lang="en-US" dirty="0" smtClean="0"/>
            </a:br>
            <a:r>
              <a:rPr lang="en-US" dirty="0" smtClean="0"/>
              <a:t/>
            </a:r>
            <a:br>
              <a:rPr lang="en-US" dirty="0" smtClean="0"/>
            </a:br>
            <a:r>
              <a:rPr lang="en-US" dirty="0" smtClean="0"/>
              <a:t>2.____________________________ 2.___________________________</a:t>
            </a:r>
            <a:br>
              <a:rPr lang="en-US" dirty="0" smtClean="0"/>
            </a:br>
            <a:r>
              <a:rPr lang="en-US" dirty="0" smtClean="0"/>
              <a:t/>
            </a:r>
            <a:br>
              <a:rPr lang="en-US" dirty="0" smtClean="0"/>
            </a:br>
            <a:r>
              <a:rPr lang="en-US" dirty="0" smtClean="0"/>
              <a:t>3.____________________________ 3.___________________________</a:t>
            </a:r>
            <a:br>
              <a:rPr lang="en-US" dirty="0" smtClean="0"/>
            </a:br>
            <a:r>
              <a:rPr lang="en-US" dirty="0" smtClean="0"/>
              <a:t/>
            </a:r>
            <a:br>
              <a:rPr lang="en-US" dirty="0" smtClean="0"/>
            </a:br>
            <a:r>
              <a:rPr lang="en-US" b="1" dirty="0" smtClean="0"/>
              <a:t>Problem: </a:t>
            </a:r>
            <a:r>
              <a:rPr lang="en-US" dirty="0" smtClean="0"/>
              <a:t>Which piece of bubble gum blows the biggest bubble?</a:t>
            </a:r>
            <a:br>
              <a:rPr lang="en-US" dirty="0" smtClean="0"/>
            </a:br>
            <a:r>
              <a:rPr lang="en-US" dirty="0" smtClean="0"/>
              <a:t/>
            </a:r>
            <a:br>
              <a:rPr lang="en-US" dirty="0" smtClean="0"/>
            </a:br>
            <a:r>
              <a:rPr lang="en-US" b="1" dirty="0" smtClean="0"/>
              <a:t>Hypothesis: </a:t>
            </a:r>
            <a:r>
              <a:rPr lang="en-US" dirty="0" smtClean="0"/>
              <a:t>Predict which piece of gum will blow the biggest bubble and why.</a:t>
            </a:r>
            <a:br>
              <a:rPr lang="en-US" dirty="0" smtClean="0"/>
            </a:br>
            <a:r>
              <a:rPr lang="en-US" dirty="0" smtClean="0"/>
              <a:t/>
            </a:r>
            <a:br>
              <a:rPr lang="en-US" dirty="0" smtClean="0"/>
            </a:br>
            <a:r>
              <a:rPr lang="en-US" dirty="0" smtClean="0"/>
              <a:t>_______________________________________________________________</a:t>
            </a:r>
            <a:br>
              <a:rPr lang="en-US" dirty="0" smtClean="0"/>
            </a:br>
            <a:r>
              <a:rPr lang="en-US" dirty="0" smtClean="0"/>
              <a:t/>
            </a:r>
            <a:br>
              <a:rPr lang="en-US" dirty="0" smtClean="0"/>
            </a:br>
            <a:r>
              <a:rPr lang="en-US" dirty="0" smtClean="0"/>
              <a:t>_______________________________________________________________</a:t>
            </a:r>
            <a:br>
              <a:rPr lang="en-US" dirty="0" smtClean="0"/>
            </a:br>
            <a:endParaRPr lang="en-US" dirty="0"/>
          </a:p>
        </p:txBody>
      </p:sp>
      <p:sp>
        <p:nvSpPr>
          <p:cNvPr id="3" name="TextBox 2"/>
          <p:cNvSpPr txBox="1"/>
          <p:nvPr/>
        </p:nvSpPr>
        <p:spPr>
          <a:xfrm>
            <a:off x="6930044" y="214361"/>
            <a:ext cx="1146430" cy="369332"/>
          </a:xfrm>
          <a:prstGeom prst="rect">
            <a:avLst/>
          </a:prstGeom>
          <a:noFill/>
        </p:spPr>
        <p:txBody>
          <a:bodyPr wrap="none" rtlCol="0">
            <a:spAutoFit/>
          </a:bodyPr>
          <a:lstStyle/>
          <a:p>
            <a:r>
              <a:rPr lang="en-US" dirty="0" smtClean="0">
                <a:solidFill>
                  <a:srgbClr val="FF0000"/>
                </a:solidFill>
              </a:rPr>
              <a:t>Example 2</a:t>
            </a:r>
            <a:endParaRPr lang="en-US"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9366" y="197346"/>
            <a:ext cx="8296726" cy="4524316"/>
          </a:xfrm>
          <a:prstGeom prst="rect">
            <a:avLst/>
          </a:prstGeom>
        </p:spPr>
        <p:txBody>
          <a:bodyPr wrap="square">
            <a:spAutoFit/>
          </a:bodyPr>
          <a:lstStyle/>
          <a:p>
            <a:r>
              <a:rPr lang="en-US" b="1" dirty="0" smtClean="0"/>
              <a:t>Procedure:</a:t>
            </a:r>
            <a:r>
              <a:rPr lang="en-US" dirty="0" smtClean="0"/>
              <a:t/>
            </a:r>
            <a:br>
              <a:rPr lang="en-US" dirty="0" smtClean="0"/>
            </a:br>
            <a:r>
              <a:rPr lang="en-US" dirty="0" smtClean="0"/>
              <a:t>1. The person with brand A will chew their piece of gum for 3 minutes. The person with brand B does not begin chewing until all the tests on brand A are completed. </a:t>
            </a:r>
            <a:br>
              <a:rPr lang="en-US" dirty="0" smtClean="0"/>
            </a:br>
            <a:r>
              <a:rPr lang="en-US" dirty="0" smtClean="0"/>
              <a:t/>
            </a:r>
            <a:br>
              <a:rPr lang="en-US" dirty="0" smtClean="0"/>
            </a:br>
            <a:r>
              <a:rPr lang="en-US" dirty="0" smtClean="0"/>
              <a:t>2. Blow a bubble.</a:t>
            </a:r>
            <a:br>
              <a:rPr lang="en-US" dirty="0" smtClean="0"/>
            </a:br>
            <a:r>
              <a:rPr lang="en-US" dirty="0" smtClean="0"/>
              <a:t/>
            </a:r>
            <a:br>
              <a:rPr lang="en-US" dirty="0" smtClean="0"/>
            </a:br>
            <a:r>
              <a:rPr lang="en-US" dirty="0" smtClean="0"/>
              <a:t>3. Using a string, your partner will measure the diameter (distance across) the bubble. Put the string on the meter stick to measure the distance in centimeters (cm).</a:t>
            </a:r>
            <a:br>
              <a:rPr lang="en-US" dirty="0" smtClean="0"/>
            </a:br>
            <a:r>
              <a:rPr lang="en-US" dirty="0" smtClean="0"/>
              <a:t/>
            </a:r>
            <a:br>
              <a:rPr lang="en-US" dirty="0" smtClean="0"/>
            </a:br>
            <a:r>
              <a:rPr lang="en-US" dirty="0" smtClean="0"/>
              <a:t>4. Record the measurement in a data table. Repeat the process for trials 2 and 3.</a:t>
            </a:r>
            <a:br>
              <a:rPr lang="en-US" dirty="0" smtClean="0"/>
            </a:br>
            <a:r>
              <a:rPr lang="en-US" dirty="0" smtClean="0"/>
              <a:t/>
            </a:r>
            <a:br>
              <a:rPr lang="en-US" dirty="0" smtClean="0"/>
            </a:br>
            <a:r>
              <a:rPr lang="en-US" dirty="0" smtClean="0"/>
              <a:t>5. Find the average bubble size for brand A (add all the distances up and divide by 3) and put in the data chart.</a:t>
            </a:r>
            <a:br>
              <a:rPr lang="en-US" dirty="0" smtClean="0"/>
            </a:br>
            <a:r>
              <a:rPr lang="en-US" dirty="0" smtClean="0"/>
              <a:t/>
            </a:r>
            <a:br>
              <a:rPr lang="en-US" dirty="0" smtClean="0"/>
            </a:br>
            <a:r>
              <a:rPr lang="en-US" dirty="0" smtClean="0"/>
              <a:t>6. Repeat steps 1-5 with brand B gum.</a:t>
            </a:r>
            <a:br>
              <a:rPr lang="en-US" dirty="0" smtClean="0"/>
            </a:br>
            <a:endParaRPr lang="en-US" dirty="0"/>
          </a:p>
        </p:txBody>
      </p:sp>
      <p:pic>
        <p:nvPicPr>
          <p:cNvPr id="3" name="Picture 2"/>
          <p:cNvPicPr>
            <a:picLocks noChangeAspect="1"/>
          </p:cNvPicPr>
          <p:nvPr/>
        </p:nvPicPr>
        <p:blipFill>
          <a:blip r:embed="rId2"/>
          <a:stretch>
            <a:fillRect/>
          </a:stretch>
        </p:blipFill>
        <p:spPr>
          <a:xfrm>
            <a:off x="4828741" y="3865454"/>
            <a:ext cx="3937351" cy="2817425"/>
          </a:xfrm>
          <a:prstGeom prst="rect">
            <a:avLst/>
          </a:prstGeom>
        </p:spPr>
      </p:pic>
      <p:sp>
        <p:nvSpPr>
          <p:cNvPr id="4" name="TextBox 3"/>
          <p:cNvSpPr txBox="1"/>
          <p:nvPr/>
        </p:nvSpPr>
        <p:spPr>
          <a:xfrm>
            <a:off x="683794" y="5202641"/>
            <a:ext cx="1146430" cy="369332"/>
          </a:xfrm>
          <a:prstGeom prst="rect">
            <a:avLst/>
          </a:prstGeom>
          <a:noFill/>
        </p:spPr>
        <p:txBody>
          <a:bodyPr wrap="none" rtlCol="0">
            <a:spAutoFit/>
          </a:bodyPr>
          <a:lstStyle/>
          <a:p>
            <a:r>
              <a:rPr lang="en-US" dirty="0" smtClean="0">
                <a:solidFill>
                  <a:srgbClr val="FF0000"/>
                </a:solidFill>
              </a:rPr>
              <a:t>Example 2</a:t>
            </a:r>
            <a:endParaRPr lang="en-US"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6318" y="982176"/>
            <a:ext cx="8777682" cy="4247317"/>
          </a:xfrm>
          <a:prstGeom prst="rect">
            <a:avLst/>
          </a:prstGeom>
        </p:spPr>
        <p:txBody>
          <a:bodyPr wrap="square">
            <a:spAutoFit/>
          </a:bodyPr>
          <a:lstStyle/>
          <a:p>
            <a:r>
              <a:rPr lang="en-US" b="1" dirty="0" smtClean="0"/>
              <a:t>Data Table</a:t>
            </a:r>
            <a:r>
              <a:rPr lang="en-US" dirty="0" smtClean="0"/>
              <a:t>: Design a data collection table to fit the data you will be investigating</a:t>
            </a:r>
            <a:br>
              <a:rPr lang="en-US" dirty="0" smtClean="0"/>
            </a:br>
            <a:r>
              <a:rPr lang="en-US" dirty="0" smtClean="0"/>
              <a:t/>
            </a:r>
            <a:br>
              <a:rPr lang="en-US" dirty="0" smtClean="0"/>
            </a:br>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
            </a:r>
            <a:br>
              <a:rPr lang="en-US" dirty="0" smtClean="0"/>
            </a:br>
            <a:r>
              <a:rPr lang="en-US" b="1" dirty="0" smtClean="0"/>
              <a:t>Conclusion</a:t>
            </a:r>
            <a:r>
              <a:rPr lang="en-US" dirty="0" smtClean="0"/>
              <a:t>: </a:t>
            </a:r>
            <a:br>
              <a:rPr lang="en-US" dirty="0" smtClean="0"/>
            </a:br>
            <a:r>
              <a:rPr lang="en-US" dirty="0" smtClean="0"/>
              <a:t>What brand of gum is the best at blowing bubbles and why? Support your answer with observations and your data.</a:t>
            </a:r>
            <a:endParaRPr lang="en-US" dirty="0"/>
          </a:p>
        </p:txBody>
      </p:sp>
      <p:pic>
        <p:nvPicPr>
          <p:cNvPr id="3" name="Picture 2"/>
          <p:cNvPicPr>
            <a:picLocks noChangeAspect="1"/>
          </p:cNvPicPr>
          <p:nvPr/>
        </p:nvPicPr>
        <p:blipFill>
          <a:blip r:embed="rId2"/>
          <a:stretch>
            <a:fillRect/>
          </a:stretch>
        </p:blipFill>
        <p:spPr>
          <a:xfrm>
            <a:off x="3351060" y="1721884"/>
            <a:ext cx="2077427" cy="2192348"/>
          </a:xfrm>
          <a:prstGeom prst="rect">
            <a:avLst/>
          </a:prstGeom>
        </p:spPr>
      </p:pic>
      <p:sp>
        <p:nvSpPr>
          <p:cNvPr id="4" name="TextBox 3"/>
          <p:cNvSpPr txBox="1"/>
          <p:nvPr/>
        </p:nvSpPr>
        <p:spPr>
          <a:xfrm>
            <a:off x="879164" y="460573"/>
            <a:ext cx="1146430" cy="369332"/>
          </a:xfrm>
          <a:prstGeom prst="rect">
            <a:avLst/>
          </a:prstGeom>
          <a:noFill/>
        </p:spPr>
        <p:txBody>
          <a:bodyPr wrap="none" rtlCol="0">
            <a:spAutoFit/>
          </a:bodyPr>
          <a:lstStyle/>
          <a:p>
            <a:r>
              <a:rPr lang="en-US" dirty="0" smtClean="0">
                <a:solidFill>
                  <a:srgbClr val="FF0000"/>
                </a:solidFill>
              </a:rPr>
              <a:t>Example 2</a:t>
            </a:r>
            <a:endParaRPr lang="en-US"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8536" y="977677"/>
            <a:ext cx="5405646" cy="584776"/>
          </a:xfrm>
          <a:prstGeom prst="rect">
            <a:avLst/>
          </a:prstGeom>
          <a:noFill/>
        </p:spPr>
        <p:txBody>
          <a:bodyPr wrap="none" rtlCol="0">
            <a:spAutoFit/>
          </a:bodyPr>
          <a:lstStyle/>
          <a:p>
            <a:r>
              <a:rPr lang="en-US" sz="3200" b="1" dirty="0" smtClean="0"/>
              <a:t>What questions do you have??</a:t>
            </a:r>
            <a:endParaRPr lang="en-US" sz="3200" b="1" dirty="0"/>
          </a:p>
        </p:txBody>
      </p:sp>
      <p:pic>
        <p:nvPicPr>
          <p:cNvPr id="3" name="Picture 2"/>
          <p:cNvPicPr>
            <a:picLocks noChangeAspect="1"/>
          </p:cNvPicPr>
          <p:nvPr/>
        </p:nvPicPr>
        <p:blipFill>
          <a:blip r:embed="rId2"/>
          <a:stretch>
            <a:fillRect/>
          </a:stretch>
        </p:blipFill>
        <p:spPr>
          <a:xfrm>
            <a:off x="4005182" y="1773586"/>
            <a:ext cx="2159000" cy="3759200"/>
          </a:xfrm>
          <a:prstGeom prst="rect">
            <a:avLst/>
          </a:prstGeom>
        </p:spPr>
      </p:pic>
      <p:sp>
        <p:nvSpPr>
          <p:cNvPr id="4" name="TextBox 3"/>
          <p:cNvSpPr txBox="1"/>
          <p:nvPr/>
        </p:nvSpPr>
        <p:spPr>
          <a:xfrm>
            <a:off x="178439" y="3062961"/>
            <a:ext cx="3602969" cy="830997"/>
          </a:xfrm>
          <a:prstGeom prst="rect">
            <a:avLst/>
          </a:prstGeom>
          <a:noFill/>
        </p:spPr>
        <p:txBody>
          <a:bodyPr wrap="none" rtlCol="0">
            <a:spAutoFit/>
          </a:bodyPr>
          <a:lstStyle/>
          <a:p>
            <a:pPr algn="ctr"/>
            <a:r>
              <a:rPr lang="en-US" sz="2400" b="1" dirty="0" smtClean="0"/>
              <a:t>Lab report done on Canvas</a:t>
            </a:r>
          </a:p>
          <a:p>
            <a:pPr algn="ctr"/>
            <a:r>
              <a:rPr lang="en-US" sz="2400" b="1" dirty="0" smtClean="0"/>
              <a:t>1 for each lab GROUP</a:t>
            </a:r>
            <a:endParaRPr lang="en-US" sz="2400" b="1" dirty="0"/>
          </a:p>
        </p:txBody>
      </p:sp>
      <p:sp>
        <p:nvSpPr>
          <p:cNvPr id="5" name="TextBox 4"/>
          <p:cNvSpPr txBox="1"/>
          <p:nvPr/>
        </p:nvSpPr>
        <p:spPr>
          <a:xfrm>
            <a:off x="3769085" y="5934670"/>
            <a:ext cx="4790193" cy="461665"/>
          </a:xfrm>
          <a:prstGeom prst="rect">
            <a:avLst/>
          </a:prstGeom>
          <a:noFill/>
        </p:spPr>
        <p:txBody>
          <a:bodyPr wrap="none" rtlCol="0">
            <a:spAutoFit/>
          </a:bodyPr>
          <a:lstStyle/>
          <a:p>
            <a:r>
              <a:rPr lang="en-US" sz="2400" b="1" dirty="0" smtClean="0"/>
              <a:t>How will you present to your peers?</a:t>
            </a:r>
            <a:endParaRPr lang="en-US" sz="2400" b="1"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40347" y="300109"/>
            <a:ext cx="5981125" cy="707886"/>
          </a:xfrm>
          <a:prstGeom prst="rect">
            <a:avLst/>
          </a:prstGeom>
        </p:spPr>
        <p:txBody>
          <a:bodyPr wrap="none">
            <a:spAutoFit/>
          </a:bodyPr>
          <a:lstStyle/>
          <a:p>
            <a:r>
              <a:rPr lang="en-US" sz="4000" b="1" dirty="0" smtClean="0">
                <a:latin typeface="Arial Black"/>
                <a:cs typeface="Arial Black"/>
              </a:rPr>
              <a:t>Lab Write-Up Format</a:t>
            </a:r>
            <a:endParaRPr lang="en-US" sz="4000" dirty="0">
              <a:latin typeface="Arial Black"/>
              <a:cs typeface="Arial Black"/>
            </a:endParaRPr>
          </a:p>
        </p:txBody>
      </p:sp>
      <p:pic>
        <p:nvPicPr>
          <p:cNvPr id="6" name="Picture 5"/>
          <p:cNvPicPr>
            <a:picLocks noChangeAspect="1"/>
          </p:cNvPicPr>
          <p:nvPr/>
        </p:nvPicPr>
        <p:blipFill>
          <a:blip r:embed="rId2"/>
          <a:stretch>
            <a:fillRect/>
          </a:stretch>
        </p:blipFill>
        <p:spPr>
          <a:xfrm>
            <a:off x="362829" y="2276271"/>
            <a:ext cx="3719118" cy="4058845"/>
          </a:xfrm>
          <a:prstGeom prst="rect">
            <a:avLst/>
          </a:prstGeom>
        </p:spPr>
      </p:pic>
      <p:sp>
        <p:nvSpPr>
          <p:cNvPr id="7" name="Rectangle 6"/>
          <p:cNvSpPr/>
          <p:nvPr/>
        </p:nvSpPr>
        <p:spPr>
          <a:xfrm>
            <a:off x="3927112" y="1537608"/>
            <a:ext cx="4572000" cy="3539431"/>
          </a:xfrm>
          <a:prstGeom prst="rect">
            <a:avLst/>
          </a:prstGeom>
        </p:spPr>
        <p:txBody>
          <a:bodyPr>
            <a:spAutoFit/>
          </a:bodyPr>
          <a:lstStyle/>
          <a:p>
            <a:r>
              <a:rPr lang="en-US" sz="2800" b="1" dirty="0" smtClean="0"/>
              <a:t>THIS OUTLINE WILL HELP YOU ORGANIZE AND COMPLETE A LAB WRITE-UP.  </a:t>
            </a:r>
          </a:p>
          <a:p>
            <a:endParaRPr lang="en-US" sz="2800" b="1" dirty="0" smtClean="0"/>
          </a:p>
          <a:p>
            <a:r>
              <a:rPr lang="en-US" sz="2800" b="1" dirty="0" smtClean="0"/>
              <a:t>There maybe changes or modifications but all sections must be included unless you are instructed otherwise.</a:t>
            </a:r>
            <a:endParaRPr lang="en-US" sz="28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6785" y="720566"/>
            <a:ext cx="8331122" cy="2492990"/>
          </a:xfrm>
          <a:prstGeom prst="rect">
            <a:avLst/>
          </a:prstGeom>
        </p:spPr>
        <p:txBody>
          <a:bodyPr wrap="square">
            <a:spAutoFit/>
          </a:bodyPr>
          <a:lstStyle/>
          <a:p>
            <a:r>
              <a:rPr lang="en-US" sz="3600" b="1" dirty="0" smtClean="0"/>
              <a:t>CONTENT OBJECTIVE</a:t>
            </a:r>
            <a:r>
              <a:rPr lang="en-US" sz="3600" dirty="0" smtClean="0"/>
              <a:t>:  </a:t>
            </a:r>
            <a:r>
              <a:rPr lang="en-US" sz="2400" dirty="0" smtClean="0"/>
              <a:t>SWBAT </a:t>
            </a:r>
            <a:r>
              <a:rPr lang="en-US" sz="2400" b="1" dirty="0" smtClean="0"/>
              <a:t>apply</a:t>
            </a:r>
            <a:r>
              <a:rPr lang="en-US" sz="2400" dirty="0" smtClean="0"/>
              <a:t> their Bubble Time Experiment design to test different kinds of bubble gum.</a:t>
            </a:r>
          </a:p>
          <a:p>
            <a:endParaRPr lang="en-US" dirty="0" smtClean="0"/>
          </a:p>
          <a:p>
            <a:endParaRPr lang="en-US" dirty="0" smtClean="0"/>
          </a:p>
          <a:p>
            <a:r>
              <a:rPr lang="en-US" sz="3600" b="1" dirty="0" smtClean="0"/>
              <a:t>LANGUAGE OBJECTIVE:  </a:t>
            </a:r>
            <a:r>
              <a:rPr lang="en-US" sz="2800" b="1" dirty="0"/>
              <a:t>:  </a:t>
            </a:r>
            <a:r>
              <a:rPr lang="en-US" sz="2400" dirty="0"/>
              <a:t>I will be able to </a:t>
            </a:r>
            <a:r>
              <a:rPr lang="en-US" sz="2400" b="1" dirty="0"/>
              <a:t>organize</a:t>
            </a:r>
            <a:r>
              <a:rPr lang="en-US" sz="2400" dirty="0"/>
              <a:t> the results of my Bubble Time Lab to communicate my results</a:t>
            </a:r>
            <a:r>
              <a:rPr lang="en-US" sz="2400" dirty="0" smtClean="0"/>
              <a:t>.</a:t>
            </a:r>
            <a:endParaRPr lang="en-US" sz="2400" u="sng" dirty="0"/>
          </a:p>
        </p:txBody>
      </p:sp>
      <p:sp>
        <p:nvSpPr>
          <p:cNvPr id="3" name="TextBox 2"/>
          <p:cNvSpPr txBox="1"/>
          <p:nvPr/>
        </p:nvSpPr>
        <p:spPr>
          <a:xfrm>
            <a:off x="1655411" y="5806580"/>
            <a:ext cx="5269646" cy="830997"/>
          </a:xfrm>
          <a:prstGeom prst="rect">
            <a:avLst/>
          </a:prstGeom>
          <a:noFill/>
        </p:spPr>
        <p:txBody>
          <a:bodyPr wrap="square" rtlCol="0">
            <a:spAutoFit/>
          </a:bodyPr>
          <a:lstStyle/>
          <a:p>
            <a:pPr algn="ctr"/>
            <a:r>
              <a:rPr lang="en-US" sz="2400" b="1" dirty="0" smtClean="0"/>
              <a:t>What is one keeper and two polishers you have from your test?</a:t>
            </a:r>
            <a:endParaRPr lang="en-US" dirty="0"/>
          </a:p>
        </p:txBody>
      </p:sp>
      <p:pic>
        <p:nvPicPr>
          <p:cNvPr id="4" name="Picture 3"/>
          <p:cNvPicPr>
            <a:picLocks noChangeAspect="1"/>
          </p:cNvPicPr>
          <p:nvPr/>
        </p:nvPicPr>
        <p:blipFill>
          <a:blip r:embed="rId2"/>
          <a:stretch>
            <a:fillRect/>
          </a:stretch>
        </p:blipFill>
        <p:spPr>
          <a:xfrm>
            <a:off x="1655411" y="3633718"/>
            <a:ext cx="5269646" cy="2092180"/>
          </a:xfrm>
          <a:prstGeom prst="rect">
            <a:avLst/>
          </a:prstGeom>
        </p:spPr>
      </p:pic>
      <p:sp>
        <p:nvSpPr>
          <p:cNvPr id="5" name="Rectangle 4"/>
          <p:cNvSpPr/>
          <p:nvPr/>
        </p:nvSpPr>
        <p:spPr>
          <a:xfrm flipH="1">
            <a:off x="2045618" y="4679808"/>
            <a:ext cx="894162" cy="646331"/>
          </a:xfrm>
          <a:prstGeom prst="rect">
            <a:avLst/>
          </a:prstGeom>
        </p:spPr>
        <p:txBody>
          <a:bodyPr vert="horz" wrap="square">
            <a:spAutoFit/>
          </a:bodyPr>
          <a:lstStyle/>
          <a:p>
            <a:r>
              <a:rPr lang="en-US" b="1" dirty="0" smtClean="0"/>
              <a:t>EXIT TICKET </a:t>
            </a:r>
            <a:endParaRPr lang="en-US" b="1"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 calcmode="lin" valueType="num">
                                      <p:cBhvr>
                                        <p:cTn id="14"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15"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16" dur="10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1255" y="647112"/>
            <a:ext cx="7633372" cy="1631216"/>
          </a:xfrm>
          <a:prstGeom prst="rect">
            <a:avLst/>
          </a:prstGeom>
        </p:spPr>
        <p:txBody>
          <a:bodyPr wrap="square">
            <a:spAutoFit/>
          </a:bodyPr>
          <a:lstStyle/>
          <a:p>
            <a:r>
              <a:rPr lang="en-US" sz="3600" b="1" dirty="0" smtClean="0"/>
              <a:t>I.  TITLE:  </a:t>
            </a:r>
            <a:r>
              <a:rPr lang="en-US" sz="3200" b="1" dirty="0" smtClean="0"/>
              <a:t>This is the </a:t>
            </a:r>
            <a:r>
              <a:rPr lang="en-US" sz="3200" b="1" u="sng" dirty="0" smtClean="0"/>
              <a:t>name of the lab</a:t>
            </a:r>
            <a:r>
              <a:rPr lang="en-US" sz="3200" b="1" dirty="0" smtClean="0"/>
              <a:t>, as given to you in your text book, handout, or by the teacher.</a:t>
            </a:r>
            <a:endParaRPr lang="en-US" sz="3200" dirty="0"/>
          </a:p>
        </p:txBody>
      </p:sp>
      <p:pic>
        <p:nvPicPr>
          <p:cNvPr id="3" name="Picture 2"/>
          <p:cNvPicPr>
            <a:picLocks noChangeAspect="1"/>
          </p:cNvPicPr>
          <p:nvPr/>
        </p:nvPicPr>
        <p:blipFill>
          <a:blip r:embed="rId2"/>
          <a:stretch>
            <a:fillRect/>
          </a:stretch>
        </p:blipFill>
        <p:spPr>
          <a:xfrm>
            <a:off x="587402" y="2713517"/>
            <a:ext cx="5364847" cy="3470385"/>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1094" y="278383"/>
            <a:ext cx="8752906" cy="2123658"/>
          </a:xfrm>
          <a:prstGeom prst="rect">
            <a:avLst/>
          </a:prstGeom>
        </p:spPr>
        <p:txBody>
          <a:bodyPr wrap="square">
            <a:spAutoFit/>
          </a:bodyPr>
          <a:lstStyle/>
          <a:p>
            <a:r>
              <a:rPr lang="en-US" sz="3600" b="1" dirty="0" smtClean="0"/>
              <a:t>II. PURPOSE:  </a:t>
            </a:r>
          </a:p>
          <a:p>
            <a:r>
              <a:rPr lang="en-US" sz="3200" b="1" dirty="0" smtClean="0"/>
              <a:t>This is also your </a:t>
            </a:r>
            <a:r>
              <a:rPr lang="en-US" sz="3200" b="1" u="sng" dirty="0" smtClean="0"/>
              <a:t>PROBLEM</a:t>
            </a:r>
            <a:r>
              <a:rPr lang="en-US" sz="3200" b="1" dirty="0" smtClean="0"/>
              <a:t>, or the objective.  This </a:t>
            </a:r>
            <a:r>
              <a:rPr lang="en-US" sz="3200" b="1" u="sng" dirty="0" smtClean="0"/>
              <a:t>short description </a:t>
            </a:r>
            <a:r>
              <a:rPr lang="en-US" sz="3200" b="1" dirty="0" smtClean="0"/>
              <a:t>is answering the question “</a:t>
            </a:r>
            <a:r>
              <a:rPr lang="en-US" sz="3200" b="1" u="sng" dirty="0" smtClean="0"/>
              <a:t>Why are we doing this lab?”</a:t>
            </a:r>
            <a:endParaRPr lang="en-US" sz="3200" u="sng" dirty="0"/>
          </a:p>
        </p:txBody>
      </p:sp>
      <p:pic>
        <p:nvPicPr>
          <p:cNvPr id="3" name="Picture 2"/>
          <p:cNvPicPr>
            <a:picLocks noChangeAspect="1"/>
          </p:cNvPicPr>
          <p:nvPr/>
        </p:nvPicPr>
        <p:blipFill>
          <a:blip r:embed="rId2"/>
          <a:stretch>
            <a:fillRect/>
          </a:stretch>
        </p:blipFill>
        <p:spPr>
          <a:xfrm>
            <a:off x="391094" y="2402041"/>
            <a:ext cx="8361812" cy="4455959"/>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accel="50000" decel="50000" fill="hold" nodeType="clickEffect">
                                  <p:stCondLst>
                                    <p:cond delay="0"/>
                                  </p:stCondLst>
                                  <p:childTnLst>
                                    <p:animRot by="21600000">
                                      <p:cBhvr>
                                        <p:cTn id="6"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716452"/>
            <a:ext cx="9144000" cy="2123658"/>
          </a:xfrm>
          <a:prstGeom prst="rect">
            <a:avLst/>
          </a:prstGeom>
        </p:spPr>
        <p:txBody>
          <a:bodyPr wrap="square">
            <a:spAutoFit/>
          </a:bodyPr>
          <a:lstStyle/>
          <a:p>
            <a:r>
              <a:rPr lang="en-US" sz="3600" b="1" dirty="0" smtClean="0"/>
              <a:t>III. HYPOTHESIS:  </a:t>
            </a:r>
            <a:r>
              <a:rPr lang="en-US" sz="3200" b="1" dirty="0" smtClean="0"/>
              <a:t>Your </a:t>
            </a:r>
            <a:r>
              <a:rPr lang="en-US" sz="3200" b="1" u="sng" dirty="0" smtClean="0"/>
              <a:t>guess</a:t>
            </a:r>
            <a:r>
              <a:rPr lang="en-US" sz="3200" b="1" dirty="0" smtClean="0"/>
              <a:t> or </a:t>
            </a:r>
            <a:r>
              <a:rPr lang="en-US" sz="3200" b="1" u="sng" dirty="0" smtClean="0"/>
              <a:t>prediction</a:t>
            </a:r>
            <a:r>
              <a:rPr lang="en-US" sz="3200" b="1" dirty="0" smtClean="0"/>
              <a:t> as to what will happen during your lab.  REMEMBER a hypothesis can be a </a:t>
            </a:r>
            <a:r>
              <a:rPr lang="en-US" sz="3200" b="1" u="sng" dirty="0" smtClean="0"/>
              <a:t>question</a:t>
            </a:r>
            <a:r>
              <a:rPr lang="en-US" sz="3200" b="1" dirty="0" smtClean="0"/>
              <a:t> that needs to be answered or a statement that is stated </a:t>
            </a:r>
            <a:r>
              <a:rPr lang="en-US" sz="3200" b="1" u="sng" dirty="0" smtClean="0"/>
              <a:t>IF......THEN..</a:t>
            </a:r>
            <a:r>
              <a:rPr lang="en-US" sz="3200" b="1" dirty="0" smtClean="0"/>
              <a:t>...</a:t>
            </a:r>
            <a:endParaRPr lang="en-US" sz="3200" dirty="0"/>
          </a:p>
        </p:txBody>
      </p:sp>
      <p:pic>
        <p:nvPicPr>
          <p:cNvPr id="3" name="Picture 2"/>
          <p:cNvPicPr>
            <a:picLocks noChangeAspect="1"/>
          </p:cNvPicPr>
          <p:nvPr/>
        </p:nvPicPr>
        <p:blipFill>
          <a:blip r:embed="rId2"/>
          <a:stretch>
            <a:fillRect/>
          </a:stretch>
        </p:blipFill>
        <p:spPr>
          <a:xfrm>
            <a:off x="2753289" y="307049"/>
            <a:ext cx="3512495" cy="3183199"/>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mph" presetSubtype="0" fill="hold" nodeType="clickEffect">
                                  <p:stCondLst>
                                    <p:cond delay="0"/>
                                  </p:stCondLst>
                                  <p:childTnLst>
                                    <p:animClr clrSpc="rgb" dir="cw">
                                      <p:cBhvr override="childStyle">
                                        <p:cTn id="6" dur="1900" fill="hold">
                                          <p:stCondLst>
                                            <p:cond delay="100"/>
                                          </p:stCondLst>
                                        </p:cTn>
                                        <p:tgtEl>
                                          <p:spTgt spid="3"/>
                                        </p:tgtEl>
                                        <p:attrNameLst>
                                          <p:attrName>style.color</p:attrName>
                                        </p:attrNameLst>
                                      </p:cBhvr>
                                      <p:to>
                                        <a:schemeClr val="accent2"/>
                                      </p:to>
                                    </p:animClr>
                                    <p:animClr clrSpc="rgb" dir="cw">
                                      <p:cBhvr>
                                        <p:cTn id="7" dur="1900" fill="hold">
                                          <p:stCondLst>
                                            <p:cond delay="100"/>
                                          </p:stCondLst>
                                        </p:cTn>
                                        <p:tgtEl>
                                          <p:spTgt spid="3"/>
                                        </p:tgtEl>
                                        <p:attrNameLst>
                                          <p:attrName>fillColor</p:attrName>
                                        </p:attrNameLst>
                                      </p:cBhvr>
                                      <p:to>
                                        <a:schemeClr val="accent2"/>
                                      </p:to>
                                    </p:animClr>
                                    <p:set>
                                      <p:cBhvr>
                                        <p:cTn id="8" dur="1900" fill="hold">
                                          <p:stCondLst>
                                            <p:cond delay="100"/>
                                          </p:stCondLst>
                                        </p:cTn>
                                        <p:tgtEl>
                                          <p:spTgt spid="3"/>
                                        </p:tgtEl>
                                        <p:attrNameLst>
                                          <p:attrName>fill.type</p:attrName>
                                        </p:attrNameLst>
                                      </p:cBhvr>
                                      <p:to>
                                        <p:strVal val="solid"/>
                                      </p:to>
                                    </p:set>
                                    <p:set>
                                      <p:cBhvr>
                                        <p:cTn id="9" dur="1900" fill="hold">
                                          <p:stCondLst>
                                            <p:cond delay="100"/>
                                          </p:stCondLst>
                                        </p:cTn>
                                        <p:tgtEl>
                                          <p:spTgt spid="3"/>
                                        </p:tgtEl>
                                        <p:attrNameLst>
                                          <p:attrName>fill.on</p:attrName>
                                        </p:attrNameLst>
                                      </p:cBhvr>
                                      <p:to>
                                        <p:strVal val="true"/>
                                      </p:to>
                                    </p:set>
                                    <p:animScale>
                                      <p:cBhvr>
                                        <p:cTn id="10" dur="200" fill="hold">
                                          <p:stCondLst>
                                            <p:cond delay="0"/>
                                          </p:stCondLst>
                                        </p:cTn>
                                        <p:tgtEl>
                                          <p:spTgt spid="3"/>
                                        </p:tgtEl>
                                      </p:cBhvr>
                                      <p:from x="100000" y="100000"/>
                                      <p:to x="100000" y="5000"/>
                                    </p:animScale>
                                    <p:animScale>
                                      <p:cBhvr>
                                        <p:cTn id="11" dur="200" fill="hold">
                                          <p:stCondLst>
                                            <p:cond delay="200"/>
                                          </p:stCondLst>
                                        </p:cTn>
                                        <p:tgtEl>
                                          <p:spTgt spid="3"/>
                                        </p:tgtEl>
                                      </p:cBhvr>
                                      <p:from x="100000" y="5000"/>
                                      <p:to x="120000" y="150000"/>
                                    </p:animScale>
                                    <p:animScale>
                                      <p:cBhvr>
                                        <p:cTn id="12" dur="600" fill="hold">
                                          <p:stCondLst>
                                            <p:cond delay="1400"/>
                                          </p:stCondLst>
                                        </p:cTn>
                                        <p:tgtEl>
                                          <p:spTgt spid="3"/>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0889" y="176610"/>
            <a:ext cx="6215173" cy="3170099"/>
          </a:xfrm>
          <a:prstGeom prst="rect">
            <a:avLst/>
          </a:prstGeom>
        </p:spPr>
        <p:txBody>
          <a:bodyPr wrap="square">
            <a:spAutoFit/>
          </a:bodyPr>
          <a:lstStyle/>
          <a:p>
            <a:r>
              <a:rPr lang="en-US" sz="3600" b="1" dirty="0" smtClean="0"/>
              <a:t>IV. MATERIALS</a:t>
            </a:r>
            <a:r>
              <a:rPr lang="en-US" sz="4000" b="1" dirty="0" smtClean="0"/>
              <a:t>:  This section is a </a:t>
            </a:r>
            <a:r>
              <a:rPr lang="en-US" sz="4000" b="1" u="sng" dirty="0" smtClean="0"/>
              <a:t>recipe list </a:t>
            </a:r>
            <a:r>
              <a:rPr lang="en-US" sz="4000" b="1" dirty="0" smtClean="0"/>
              <a:t>of materials, equipment, chemicals or specimens needed to complete the investigation. </a:t>
            </a:r>
            <a:endParaRPr lang="en-US" sz="4000" dirty="0"/>
          </a:p>
        </p:txBody>
      </p:sp>
      <p:pic>
        <p:nvPicPr>
          <p:cNvPr id="3" name="Picture 2"/>
          <p:cNvPicPr>
            <a:picLocks noChangeAspect="1"/>
          </p:cNvPicPr>
          <p:nvPr/>
        </p:nvPicPr>
        <p:blipFill>
          <a:blip r:embed="rId2"/>
          <a:stretch>
            <a:fillRect/>
          </a:stretch>
        </p:blipFill>
        <p:spPr>
          <a:xfrm>
            <a:off x="2009517" y="3890665"/>
            <a:ext cx="2895600" cy="2806700"/>
          </a:xfrm>
          <a:prstGeom prst="rect">
            <a:avLst/>
          </a:prstGeom>
        </p:spPr>
      </p:pic>
      <p:pic>
        <p:nvPicPr>
          <p:cNvPr id="5" name="Picture 4"/>
          <p:cNvPicPr>
            <a:picLocks noChangeAspect="1"/>
          </p:cNvPicPr>
          <p:nvPr/>
        </p:nvPicPr>
        <p:blipFill>
          <a:blip r:embed="rId3"/>
          <a:stretch>
            <a:fillRect/>
          </a:stretch>
        </p:blipFill>
        <p:spPr>
          <a:xfrm>
            <a:off x="5793524" y="3698540"/>
            <a:ext cx="2233235" cy="2340861"/>
          </a:xfrm>
          <a:prstGeom prst="rect">
            <a:avLst/>
          </a:prstGeom>
        </p:spPr>
      </p:pic>
      <p:pic>
        <p:nvPicPr>
          <p:cNvPr id="6" name="Picture 5"/>
          <p:cNvPicPr>
            <a:picLocks noChangeAspect="1"/>
          </p:cNvPicPr>
          <p:nvPr/>
        </p:nvPicPr>
        <p:blipFill>
          <a:blip r:embed="rId4"/>
          <a:stretch>
            <a:fillRect/>
          </a:stretch>
        </p:blipFill>
        <p:spPr>
          <a:xfrm>
            <a:off x="6100534" y="501051"/>
            <a:ext cx="3043466" cy="28067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6559" y="291822"/>
            <a:ext cx="8526493" cy="2554545"/>
          </a:xfrm>
          <a:prstGeom prst="rect">
            <a:avLst/>
          </a:prstGeom>
        </p:spPr>
        <p:txBody>
          <a:bodyPr wrap="square">
            <a:spAutoFit/>
          </a:bodyPr>
          <a:lstStyle/>
          <a:p>
            <a:r>
              <a:rPr lang="en-US" sz="3600" b="1" dirty="0" smtClean="0"/>
              <a:t>V.  PROCEDURE:  </a:t>
            </a:r>
            <a:r>
              <a:rPr lang="en-US" sz="4000" b="1" dirty="0" smtClean="0"/>
              <a:t>These are the </a:t>
            </a:r>
            <a:r>
              <a:rPr lang="en-US" sz="4000" b="1" u="sng" dirty="0" smtClean="0"/>
              <a:t>step-by-step instructions </a:t>
            </a:r>
            <a:r>
              <a:rPr lang="en-US" sz="4000" b="1" dirty="0" smtClean="0"/>
              <a:t>for doing the investigation.  These may already be included in the lab instructions.</a:t>
            </a:r>
            <a:endParaRPr lang="en-US" sz="4000" dirty="0"/>
          </a:p>
        </p:txBody>
      </p:sp>
      <p:pic>
        <p:nvPicPr>
          <p:cNvPr id="3" name="Picture 2"/>
          <p:cNvPicPr>
            <a:picLocks noChangeAspect="1"/>
          </p:cNvPicPr>
          <p:nvPr/>
        </p:nvPicPr>
        <p:blipFill>
          <a:blip r:embed="rId2"/>
          <a:stretch>
            <a:fillRect/>
          </a:stretch>
        </p:blipFill>
        <p:spPr>
          <a:xfrm>
            <a:off x="2328558" y="3253521"/>
            <a:ext cx="5562600" cy="2921000"/>
          </a:xfrm>
          <a:prstGeom prst="rect">
            <a:avLst/>
          </a:prstGeom>
        </p:spPr>
      </p:pic>
      <p:sp>
        <p:nvSpPr>
          <p:cNvPr id="4" name="TextBox 3"/>
          <p:cNvSpPr txBox="1"/>
          <p:nvPr/>
        </p:nvSpPr>
        <p:spPr>
          <a:xfrm>
            <a:off x="934984" y="3796237"/>
            <a:ext cx="1214083" cy="3139321"/>
          </a:xfrm>
          <a:prstGeom prst="rect">
            <a:avLst/>
          </a:prstGeom>
          <a:noFill/>
        </p:spPr>
        <p:txBody>
          <a:bodyPr wrap="square" rtlCol="0">
            <a:spAutoFit/>
          </a:bodyPr>
          <a:lstStyle/>
          <a:p>
            <a:r>
              <a:rPr lang="en-US" dirty="0" smtClean="0"/>
              <a:t>1.</a:t>
            </a:r>
          </a:p>
          <a:p>
            <a:r>
              <a:rPr lang="en-US" dirty="0" smtClean="0"/>
              <a:t>2.</a:t>
            </a:r>
          </a:p>
          <a:p>
            <a:r>
              <a:rPr lang="en-US" dirty="0" smtClean="0"/>
              <a:t>3.</a:t>
            </a:r>
          </a:p>
          <a:p>
            <a:r>
              <a:rPr lang="en-US" dirty="0" smtClean="0"/>
              <a:t>4.</a:t>
            </a:r>
          </a:p>
          <a:p>
            <a:r>
              <a:rPr lang="en-US" dirty="0" smtClean="0"/>
              <a:t>5.</a:t>
            </a:r>
          </a:p>
          <a:p>
            <a:r>
              <a:rPr lang="en-US" dirty="0" smtClean="0"/>
              <a:t>6.</a:t>
            </a:r>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052" y="272887"/>
            <a:ext cx="8541620" cy="2800767"/>
          </a:xfrm>
          <a:prstGeom prst="rect">
            <a:avLst/>
          </a:prstGeom>
        </p:spPr>
        <p:txBody>
          <a:bodyPr wrap="square">
            <a:spAutoFit/>
          </a:bodyPr>
          <a:lstStyle/>
          <a:p>
            <a:r>
              <a:rPr lang="en-US" sz="3200" b="1" dirty="0" smtClean="0"/>
              <a:t>VI. DATA COLLECTIONS/OBSERVATIONS:  </a:t>
            </a:r>
            <a:r>
              <a:rPr lang="en-US" sz="2400" b="1" u="sng" dirty="0" smtClean="0"/>
              <a:t>Record all </a:t>
            </a:r>
            <a:r>
              <a:rPr lang="en-US" sz="2400" b="1" dirty="0" smtClean="0"/>
              <a:t>the </a:t>
            </a:r>
            <a:r>
              <a:rPr lang="en-US" sz="2400" b="1" u="sng" dirty="0" smtClean="0"/>
              <a:t>information</a:t>
            </a:r>
            <a:r>
              <a:rPr lang="en-US" sz="2400" b="1" dirty="0" smtClean="0"/>
              <a:t> you collect </a:t>
            </a:r>
            <a:r>
              <a:rPr lang="en-US" sz="2400" b="1" u="sng" dirty="0" smtClean="0"/>
              <a:t>and all the observations </a:t>
            </a:r>
            <a:r>
              <a:rPr lang="en-US" sz="2400" b="1" dirty="0" smtClean="0"/>
              <a:t>you make.  There is </a:t>
            </a:r>
            <a:r>
              <a:rPr lang="en-US" sz="2400" b="1" u="sng" dirty="0" smtClean="0"/>
              <a:t>always</a:t>
            </a:r>
            <a:r>
              <a:rPr lang="en-US" sz="2400" b="1" dirty="0" smtClean="0"/>
              <a:t> some kind of </a:t>
            </a:r>
            <a:r>
              <a:rPr lang="en-US" sz="2400" b="1" u="sng" dirty="0" smtClean="0"/>
              <a:t>data</a:t>
            </a:r>
            <a:r>
              <a:rPr lang="en-US" sz="2400" b="1" dirty="0" smtClean="0"/>
              <a:t> to write down during and experiment.  This could be </a:t>
            </a:r>
            <a:r>
              <a:rPr lang="en-US" sz="2400" b="1" u="sng" dirty="0" smtClean="0"/>
              <a:t>time, temperatures, quantities, good and bad things </a:t>
            </a:r>
            <a:r>
              <a:rPr lang="en-US" sz="2400" b="1" dirty="0" smtClean="0"/>
              <a:t>that might have happened.  Remember if possible, data should be in a </a:t>
            </a:r>
            <a:r>
              <a:rPr lang="en-US" sz="2400" b="1" u="sng" dirty="0" smtClean="0"/>
              <a:t>graph or chart</a:t>
            </a:r>
            <a:r>
              <a:rPr lang="en-US" sz="2400" b="1" dirty="0" smtClean="0"/>
              <a:t>.  Sometimes data tables will be provided for you.</a:t>
            </a:r>
            <a:endParaRPr lang="en-US" sz="2400" dirty="0"/>
          </a:p>
        </p:txBody>
      </p:sp>
      <p:pic>
        <p:nvPicPr>
          <p:cNvPr id="3" name="Picture 2"/>
          <p:cNvPicPr>
            <a:picLocks noChangeAspect="1"/>
          </p:cNvPicPr>
          <p:nvPr/>
        </p:nvPicPr>
        <p:blipFill>
          <a:blip r:embed="rId2"/>
          <a:stretch>
            <a:fillRect/>
          </a:stretch>
        </p:blipFill>
        <p:spPr>
          <a:xfrm>
            <a:off x="3499742" y="2817256"/>
            <a:ext cx="1587392" cy="1609500"/>
          </a:xfrm>
          <a:prstGeom prst="rect">
            <a:avLst/>
          </a:prstGeom>
        </p:spPr>
      </p:pic>
      <p:pic>
        <p:nvPicPr>
          <p:cNvPr id="4" name="Picture 3"/>
          <p:cNvPicPr>
            <a:picLocks noChangeAspect="1"/>
          </p:cNvPicPr>
          <p:nvPr/>
        </p:nvPicPr>
        <p:blipFill>
          <a:blip r:embed="rId3"/>
          <a:stretch>
            <a:fillRect/>
          </a:stretch>
        </p:blipFill>
        <p:spPr>
          <a:xfrm>
            <a:off x="1206500" y="4673592"/>
            <a:ext cx="7937500" cy="18796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6941</TotalTime>
  <Words>1669</Words>
  <Application>Microsoft Macintosh PowerPoint</Application>
  <PresentationFormat>On-screen Show (4:3)</PresentationFormat>
  <Paragraphs>209</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September,21 2011 Wednesday/White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September, 2010 Tuesday/White</dc:title>
  <dc:creator>Nancy Krivick</dc:creator>
  <cp:lastModifiedBy>Marnie Moody</cp:lastModifiedBy>
  <cp:revision>50</cp:revision>
  <cp:lastPrinted>2011-09-23T14:09:12Z</cp:lastPrinted>
  <dcterms:created xsi:type="dcterms:W3CDTF">2010-10-20T00:03:44Z</dcterms:created>
  <dcterms:modified xsi:type="dcterms:W3CDTF">2012-06-14T01:47:06Z</dcterms:modified>
</cp:coreProperties>
</file>